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31" r:id="rId2"/>
    <p:sldId id="302" r:id="rId3"/>
    <p:sldId id="364" r:id="rId4"/>
    <p:sldId id="365" r:id="rId5"/>
    <p:sldId id="366" r:id="rId6"/>
    <p:sldId id="367" r:id="rId7"/>
    <p:sldId id="368" r:id="rId8"/>
    <p:sldId id="369" r:id="rId9"/>
    <p:sldId id="370" r:id="rId10"/>
    <p:sldId id="371" r:id="rId11"/>
    <p:sldId id="392" r:id="rId12"/>
    <p:sldId id="345" r:id="rId13"/>
    <p:sldId id="372" r:id="rId14"/>
    <p:sldId id="373" r:id="rId15"/>
    <p:sldId id="347" r:id="rId16"/>
    <p:sldId id="348" r:id="rId17"/>
    <p:sldId id="393" r:id="rId18"/>
    <p:sldId id="395" r:id="rId19"/>
    <p:sldId id="394" r:id="rId20"/>
    <p:sldId id="396" r:id="rId21"/>
    <p:sldId id="397" r:id="rId2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669900"/>
    <a:srgbClr val="99CCFF"/>
    <a:srgbClr val="CCFF99"/>
    <a:srgbClr val="FFFFCC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AF606853-7671-496A-8E4F-DF71F8EC918B}" styleName="深色样式 1 - 强调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主题样式 2 - 强调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57" autoAdjust="0"/>
    <p:restoredTop sz="93002" autoAdjust="0"/>
  </p:normalViewPr>
  <p:slideViewPr>
    <p:cSldViewPr>
      <p:cViewPr varScale="1">
        <p:scale>
          <a:sx n="71" d="100"/>
          <a:sy n="71" d="100"/>
        </p:scale>
        <p:origin x="-5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tor\Desktop\&#38468;&#20214;10&#65306;&#21019;&#26032;&#35745;&#21010;&#21333;&#21015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12435814882692"/>
          <c:y val="5.3078383483888603E-2"/>
          <c:w val="0.8611413563679865"/>
          <c:h val="0.81359137189635566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Sheet1!$D$9</c:f>
              <c:strCache>
                <c:ptCount val="1"/>
                <c:pt idx="0">
                  <c:v>新型材料强度</c:v>
                </c:pt>
              </c:strCache>
            </c:strRef>
          </c:tx>
          <c:xVal>
            <c:numRef>
              <c:f>Sheet1!$E$8:$N$8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xVal>
          <c:yVal>
            <c:numRef>
              <c:f>Sheet1!$E$9:$N$9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10</c:v>
                </c:pt>
                <c:pt idx="5">
                  <c:v>20</c:v>
                </c:pt>
                <c:pt idx="6">
                  <c:v>23</c:v>
                </c:pt>
                <c:pt idx="7">
                  <c:v>24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Sheet1!$D$10</c:f>
              <c:strCache>
                <c:ptCount val="1"/>
                <c:pt idx="0">
                  <c:v>传统材料强度</c:v>
                </c:pt>
              </c:strCache>
            </c:strRef>
          </c:tx>
          <c:xVal>
            <c:numRef>
              <c:f>Sheet1!$E$8:$N$8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xVal>
          <c:yVal>
            <c:numRef>
              <c:f>Sheet1!$E$10:$N$10</c:f>
              <c:numCache>
                <c:formatCode>General</c:formatCode>
                <c:ptCount val="8"/>
                <c:pt idx="0">
                  <c:v>0.60000000000000064</c:v>
                </c:pt>
                <c:pt idx="1">
                  <c:v>1.2</c:v>
                </c:pt>
                <c:pt idx="2">
                  <c:v>2</c:v>
                </c:pt>
                <c:pt idx="3">
                  <c:v>3</c:v>
                </c:pt>
                <c:pt idx="4">
                  <c:v>6</c:v>
                </c:pt>
                <c:pt idx="5">
                  <c:v>14</c:v>
                </c:pt>
                <c:pt idx="6">
                  <c:v>17</c:v>
                </c:pt>
                <c:pt idx="7">
                  <c:v>18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9836800"/>
        <c:axId val="139847168"/>
      </c:scatterChart>
      <c:valAx>
        <c:axId val="1398368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zh-CN"/>
                  <a:t>龄期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39847168"/>
        <c:crosses val="autoZero"/>
        <c:crossBetween val="midCat"/>
      </c:valAx>
      <c:valAx>
        <c:axId val="13984716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zh-CN"/>
                  <a:t>强度（</a:t>
                </a:r>
                <a:r>
                  <a:rPr lang="en-US"/>
                  <a:t>Mpa</a:t>
                </a:r>
                <a:r>
                  <a:rPr lang="zh-CN"/>
                  <a:t>）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39836800"/>
        <c:crosses val="autoZero"/>
        <c:crossBetween val="midCat"/>
      </c:valAx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65E1D8-E35E-4FEA-BBAD-EF4EE141275B}" type="datetimeFigureOut">
              <a:rPr lang="zh-CN" altLang="en-US" smtClean="0"/>
              <a:t>2013/11/4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278922-38F7-49C2-BBBC-7A11BE31D9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8818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sz="1600" smtClean="0">
                <a:solidFill>
                  <a:srgbClr val="FF0000"/>
                </a:solidFill>
              </a:rPr>
              <a:t>这一页是不用的吧？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746195-1D0C-4F27-9EBD-D047C28391AB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sz="1600" smtClean="0">
                <a:solidFill>
                  <a:srgbClr val="FF0000"/>
                </a:solidFill>
              </a:rPr>
              <a:t>这一页是不用的吧？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746195-1D0C-4F27-9EBD-D047C28391AB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sz="1600" smtClean="0">
                <a:solidFill>
                  <a:srgbClr val="FF0000"/>
                </a:solidFill>
              </a:rPr>
              <a:t>这一页是不用的吧？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746195-1D0C-4F27-9EBD-D047C28391AB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46702E-20B8-4709-BA62-74F91512E81A}" type="slidenum">
              <a:rPr lang="zh-CN" altLang="en-US" smtClean="0"/>
              <a:pPr>
                <a:defRPr/>
              </a:pPr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2013/11/4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2013/11/4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2013/11/4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2013/11/4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2013/11/4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2013/11/4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2013/11/4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2013/11/4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2013/11/4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2013/11/4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2013/11/4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2013/11/4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3.gif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7.jpe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jpeg"/><Relationship Id="rId11" Type="http://schemas.openxmlformats.org/officeDocument/2006/relationships/image" Target="../media/image3.gif"/><Relationship Id="rId5" Type="http://schemas.openxmlformats.org/officeDocument/2006/relationships/image" Target="../media/image10.wmf"/><Relationship Id="rId10" Type="http://schemas.openxmlformats.org/officeDocument/2006/relationships/image" Target="../media/image9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979712" y="2823071"/>
            <a:ext cx="7344816" cy="1470025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山东大禹岩土工程有限责任公司</a:t>
            </a:r>
            <a:endParaRPr lang="zh-CN" altLang="en-US" sz="36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59832" y="4070415"/>
            <a:ext cx="4837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做地下水治理行业的引领者</a:t>
            </a:r>
            <a:endParaRPr lang="zh-CN" altLang="en-US" sz="2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7523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5" descr="说明: 12312312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515" y="3339107"/>
            <a:ext cx="5357813" cy="252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27"/>
          <p:cNvSpPr txBox="1">
            <a:spLocks noChangeArrowheads="1"/>
          </p:cNvSpPr>
          <p:nvPr/>
        </p:nvSpPr>
        <p:spPr bwMode="auto">
          <a:xfrm>
            <a:off x="3995936" y="1012666"/>
            <a:ext cx="12144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地下工程</a:t>
            </a:r>
          </a:p>
        </p:txBody>
      </p:sp>
      <p:sp>
        <p:nvSpPr>
          <p:cNvPr id="6" name="TextBox 28"/>
          <p:cNvSpPr txBox="1">
            <a:spLocks noChangeArrowheads="1"/>
          </p:cNvSpPr>
          <p:nvPr/>
        </p:nvSpPr>
        <p:spPr bwMode="auto">
          <a:xfrm>
            <a:off x="2738015" y="1981795"/>
            <a:ext cx="13573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b="1">
                <a:latin typeface="微软雅黑" pitchFamily="34" charset="-122"/>
                <a:ea typeface="微软雅黑" pitchFamily="34" charset="-122"/>
              </a:rPr>
              <a:t>岩体复杂</a:t>
            </a:r>
          </a:p>
        </p:txBody>
      </p:sp>
      <p:sp>
        <p:nvSpPr>
          <p:cNvPr id="7" name="TextBox 29"/>
          <p:cNvSpPr txBox="1">
            <a:spLocks noChangeArrowheads="1"/>
          </p:cNvSpPr>
          <p:nvPr/>
        </p:nvSpPr>
        <p:spPr bwMode="auto">
          <a:xfrm>
            <a:off x="5524078" y="1981795"/>
            <a:ext cx="13573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b="1">
                <a:latin typeface="微软雅黑" pitchFamily="34" charset="-122"/>
                <a:ea typeface="微软雅黑" pitchFamily="34" charset="-122"/>
              </a:rPr>
              <a:t>注浆隐秘</a:t>
            </a:r>
          </a:p>
        </p:txBody>
      </p:sp>
      <p:sp>
        <p:nvSpPr>
          <p:cNvPr id="8" name="圆角右箭头 7"/>
          <p:cNvSpPr/>
          <p:nvPr/>
        </p:nvSpPr>
        <p:spPr>
          <a:xfrm>
            <a:off x="5381218" y="1053090"/>
            <a:ext cx="785818" cy="928694"/>
          </a:xfrm>
          <a:prstGeom prst="bentArrow">
            <a:avLst>
              <a:gd name="adj1" fmla="val 17612"/>
              <a:gd name="adj2" fmla="val 19459"/>
              <a:gd name="adj3" fmla="val 25000"/>
              <a:gd name="adj4" fmla="val 34515"/>
            </a:avLst>
          </a:prstGeom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b="1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圆角右箭头 8"/>
          <p:cNvSpPr/>
          <p:nvPr/>
        </p:nvSpPr>
        <p:spPr>
          <a:xfrm>
            <a:off x="3095202" y="1124528"/>
            <a:ext cx="857256" cy="928694"/>
          </a:xfrm>
          <a:prstGeom prst="bentArrow">
            <a:avLst>
              <a:gd name="adj1" fmla="val 16136"/>
              <a:gd name="adj2" fmla="val 18227"/>
              <a:gd name="adj3" fmla="val 25000"/>
              <a:gd name="adj4" fmla="val 20047"/>
            </a:avLst>
          </a:prstGeom>
          <a:scene3d>
            <a:camera prst="orthographicFront">
              <a:rot lat="20999991" lon="10799999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b="1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丁字箭头 9"/>
          <p:cNvSpPr/>
          <p:nvPr/>
        </p:nvSpPr>
        <p:spPr>
          <a:xfrm>
            <a:off x="4023896" y="1981784"/>
            <a:ext cx="1428760" cy="857256"/>
          </a:xfrm>
          <a:prstGeom prst="leftRightUpArrow">
            <a:avLst>
              <a:gd name="adj1" fmla="val 13712"/>
              <a:gd name="adj2" fmla="val 14841"/>
              <a:gd name="adj3" fmla="val 18228"/>
            </a:avLst>
          </a:prstGeom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b="1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TextBox 34"/>
          <p:cNvSpPr txBox="1">
            <a:spLocks noChangeArrowheads="1"/>
          </p:cNvSpPr>
          <p:nvPr/>
        </p:nvSpPr>
        <p:spPr bwMode="auto">
          <a:xfrm>
            <a:off x="3595265" y="2897782"/>
            <a:ext cx="2428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b="1">
                <a:latin typeface="微软雅黑" pitchFamily="34" charset="-122"/>
                <a:ea typeface="微软雅黑" pitchFamily="34" charset="-122"/>
              </a:rPr>
              <a:t>计算机技术控制管理</a:t>
            </a:r>
          </a:p>
        </p:txBody>
      </p:sp>
      <p:sp>
        <p:nvSpPr>
          <p:cNvPr id="12" name="TextBox 35"/>
          <p:cNvSpPr txBox="1">
            <a:spLocks noChangeArrowheads="1"/>
          </p:cNvSpPr>
          <p:nvPr/>
        </p:nvSpPr>
        <p:spPr bwMode="auto">
          <a:xfrm>
            <a:off x="2166515" y="5910857"/>
            <a:ext cx="157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b="1">
                <a:latin typeface="微软雅黑" pitchFamily="34" charset="-122"/>
                <a:ea typeface="微软雅黑" pitchFamily="34" charset="-122"/>
              </a:rPr>
              <a:t>注浆材料变更</a:t>
            </a:r>
          </a:p>
        </p:txBody>
      </p:sp>
      <p:sp>
        <p:nvSpPr>
          <p:cNvPr id="13" name="TextBox 36"/>
          <p:cNvSpPr txBox="1">
            <a:spLocks noChangeArrowheads="1"/>
          </p:cNvSpPr>
          <p:nvPr/>
        </p:nvSpPr>
        <p:spPr bwMode="auto">
          <a:xfrm>
            <a:off x="4023890" y="5910857"/>
            <a:ext cx="1714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b="1">
                <a:latin typeface="微软雅黑" pitchFamily="34" charset="-122"/>
                <a:ea typeface="微软雅黑" pitchFamily="34" charset="-122"/>
              </a:rPr>
              <a:t>参数动态调整</a:t>
            </a:r>
          </a:p>
        </p:txBody>
      </p:sp>
      <p:sp>
        <p:nvSpPr>
          <p:cNvPr id="14" name="TextBox 37"/>
          <p:cNvSpPr txBox="1">
            <a:spLocks noChangeArrowheads="1"/>
          </p:cNvSpPr>
          <p:nvPr/>
        </p:nvSpPr>
        <p:spPr bwMode="auto">
          <a:xfrm>
            <a:off x="5881266" y="5939432"/>
            <a:ext cx="16430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b="1">
                <a:latin typeface="微软雅黑" pitchFamily="34" charset="-122"/>
                <a:ea typeface="微软雅黑" pitchFamily="34" charset="-122"/>
              </a:rPr>
              <a:t>注浆终压控制</a:t>
            </a:r>
          </a:p>
        </p:txBody>
      </p:sp>
      <p:sp>
        <p:nvSpPr>
          <p:cNvPr id="15" name="矩形 38"/>
          <p:cNvSpPr>
            <a:spLocks noChangeArrowheads="1"/>
          </p:cNvSpPr>
          <p:nvPr/>
        </p:nvSpPr>
        <p:spPr bwMode="auto">
          <a:xfrm>
            <a:off x="3309515" y="3839170"/>
            <a:ext cx="30123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2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信息化施工技术体系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63687" y="111066"/>
            <a:ext cx="6020053" cy="731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计算机反馈技术优势</a:t>
            </a:r>
            <a:endParaRPr lang="zh-CN" altLang="en-US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-36512" y="-35062"/>
            <a:ext cx="1512168" cy="1015790"/>
            <a:chOff x="107504" y="-35062"/>
            <a:chExt cx="1512168" cy="1015790"/>
          </a:xfrm>
        </p:grpSpPr>
        <p:pic>
          <p:nvPicPr>
            <p:cNvPr id="18" name="Picture 4" descr="C:\Users\凯凯 ERIC\Desktop\商标1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-35062"/>
              <a:ext cx="1013878" cy="10157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977366" y="188640"/>
              <a:ext cx="6423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chemeClr val="accent2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大禹岩土</a:t>
              </a:r>
              <a:endParaRPr lang="zh-CN" altLang="en-US" b="1" dirty="0">
                <a:solidFill>
                  <a:schemeClr val="accent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5292080" y="6485274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山东大禹岩土工程有限责任公司</a:t>
            </a:r>
            <a:endParaRPr lang="zh-CN" altLang="en-US" sz="20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2890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3768" y="2492896"/>
            <a:ext cx="468052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80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现场展示</a:t>
            </a:r>
            <a:endParaRPr lang="zh-CN" altLang="en-US" sz="80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4632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738313" y="1411288"/>
          <a:ext cx="6096000" cy="417988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48000"/>
                <a:gridCol w="3048000"/>
              </a:tblGrid>
              <a:tr h="3707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隧道名称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委托单位</a:t>
                      </a:r>
                    </a:p>
                  </a:txBody>
                  <a:tcPr marL="68580" marR="68580" marT="0" marB="0" anchor="ctr" horzOverflow="overflow"/>
                </a:tc>
              </a:tr>
              <a:tr h="2813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江边水电站引水隧道</a:t>
                      </a:r>
                      <a:r>
                        <a:rPr kumimoji="0" lang="zh-CN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突水治理</a:t>
                      </a:r>
                      <a:endParaRPr kumimoji="0" lang="zh-CN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中电四川（江边）发电有限公司</a:t>
                      </a:r>
                    </a:p>
                  </a:txBody>
                  <a:tcPr marL="68580" marR="68580" marT="0" marB="0" anchor="ctr" horzOverflow="overflow"/>
                </a:tc>
              </a:tr>
              <a:tr h="2879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青岛胶州湾隧道工程</a:t>
                      </a:r>
                      <a:r>
                        <a:rPr kumimoji="0" lang="zh-CN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突水治理</a:t>
                      </a:r>
                      <a:endParaRPr kumimoji="0" lang="zh-CN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青岛国信实业有限公司</a:t>
                      </a:r>
                    </a:p>
                  </a:txBody>
                  <a:tcPr marL="68580" marR="68580" marT="0" marB="0" anchor="ctr" horzOverflow="overflow"/>
                </a:tc>
              </a:tr>
              <a:tr h="2879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湖北三峡翻坝</a:t>
                      </a:r>
                      <a:r>
                        <a:rPr kumimoji="0" lang="zh-CN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西高速公路龙潭隧道</a:t>
                      </a:r>
                      <a:r>
                        <a:rPr kumimoji="0" lang="zh-CN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突水治理</a:t>
                      </a:r>
                      <a:endParaRPr kumimoji="0" lang="zh-CN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湖北省交通厅</a:t>
                      </a:r>
                    </a:p>
                  </a:txBody>
                  <a:tcPr marL="68580" marR="68580" marT="0" marB="0" anchor="ctr" horzOverflow="overflow"/>
                </a:tc>
              </a:tr>
              <a:tr h="2159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沪蓉西高速公路齐岳山隧道</a:t>
                      </a:r>
                      <a:r>
                        <a:rPr kumimoji="0" lang="zh-CN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突水治理</a:t>
                      </a:r>
                      <a:endParaRPr kumimoji="0" lang="zh-CN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湖北省交通厅</a:t>
                      </a:r>
                    </a:p>
                  </a:txBody>
                  <a:tcPr marL="68580" marR="68580" marT="0" marB="0" anchor="ctr" horzOverflow="overflow"/>
                </a:tc>
              </a:tr>
              <a:tr h="2879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湖北沪蓉西高速公路庙垭隧道</a:t>
                      </a:r>
                      <a:r>
                        <a:rPr kumimoji="0" lang="zh-CN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突水治理</a:t>
                      </a:r>
                      <a:endParaRPr kumimoji="0" lang="zh-CN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中铁十三局</a:t>
                      </a:r>
                    </a:p>
                  </a:txBody>
                  <a:tcPr marL="68580" marR="68580" marT="0" marB="0" anchor="ctr" horzOverflow="overflow"/>
                </a:tc>
              </a:tr>
              <a:tr h="2879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沪蓉西高速公路八字岭隧道</a:t>
                      </a:r>
                      <a:r>
                        <a:rPr kumimoji="0" lang="zh-CN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突水治理</a:t>
                      </a:r>
                      <a:endParaRPr kumimoji="0" lang="zh-CN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中国铁路工程总公司</a:t>
                      </a:r>
                    </a:p>
                  </a:txBody>
                  <a:tcPr marL="68580" marR="68580" marT="0" marB="0" anchor="ctr" horzOverflow="overflow"/>
                </a:tc>
              </a:tr>
              <a:tr h="2879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沪蓉西高速公路谭家坝隧道</a:t>
                      </a:r>
                      <a:r>
                        <a:rPr kumimoji="0" lang="zh-CN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突水治理</a:t>
                      </a:r>
                      <a:endParaRPr kumimoji="0" lang="zh-CN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路桥集团</a:t>
                      </a:r>
                    </a:p>
                  </a:txBody>
                  <a:tcPr marL="68580" marR="68580" marT="0" marB="0" anchor="ctr" horzOverflow="overflow"/>
                </a:tc>
              </a:tr>
              <a:tr h="2879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沪蓉西高速公路龙潭特长隧道</a:t>
                      </a:r>
                      <a:r>
                        <a:rPr kumimoji="0" lang="zh-CN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突水治理</a:t>
                      </a:r>
                      <a:endParaRPr kumimoji="0" lang="zh-CN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中铁十四局资助</a:t>
                      </a:r>
                    </a:p>
                  </a:txBody>
                  <a:tcPr marL="68580" marR="68580" marT="0" marB="0" anchor="ctr" horzOverflow="overflow"/>
                </a:tc>
              </a:tr>
              <a:tr h="2879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季家坡</a:t>
                      </a:r>
                      <a:r>
                        <a:rPr kumimoji="0" lang="zh-CN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恩利段猪草湾隧道</a:t>
                      </a:r>
                      <a:r>
                        <a:rPr kumimoji="0" lang="zh-CN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突水治理</a:t>
                      </a:r>
                      <a:endParaRPr kumimoji="0" lang="zh-CN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中铁五局</a:t>
                      </a:r>
                    </a:p>
                  </a:txBody>
                  <a:tcPr marL="68580" marR="68580" marT="0" marB="0" anchor="ctr" horzOverflow="overflow"/>
                </a:tc>
              </a:tr>
              <a:tr h="2879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三峡翻坝</a:t>
                      </a:r>
                      <a:r>
                        <a:rPr kumimoji="0" lang="zh-CN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恩利段马尾井隧道</a:t>
                      </a:r>
                      <a:r>
                        <a:rPr kumimoji="0" lang="zh-CN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突水治理</a:t>
                      </a:r>
                      <a:endParaRPr kumimoji="0" lang="zh-CN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路桥集团</a:t>
                      </a:r>
                    </a:p>
                  </a:txBody>
                  <a:tcPr marL="68580" marR="68580" marT="0" marB="0" anchor="ctr" horzOverflow="overflow"/>
                </a:tc>
              </a:tr>
              <a:tr h="2159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菏泽龙固煤矿突水治理</a:t>
                      </a:r>
                      <a:endParaRPr kumimoji="0" lang="zh-CN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中铁十七局</a:t>
                      </a:r>
                    </a:p>
                  </a:txBody>
                  <a:tcPr marL="68580" marR="68580" marT="0" marB="0" anchor="ctr" horzOverflow="overflow"/>
                </a:tc>
              </a:tr>
              <a:tr h="2159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巨野高速公路葛耳山隧道突水治理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路桥集团第二公路局沪蓉西高速公路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23</a:t>
                      </a:r>
                      <a:r>
                        <a:rPr kumimoji="0" lang="zh-CN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标项目部</a:t>
                      </a:r>
                    </a:p>
                  </a:txBody>
                  <a:tcPr marL="68580" marR="68580" marT="0" marB="0" anchor="ctr" horzOverflow="overflow"/>
                </a:tc>
              </a:tr>
              <a:tr h="2879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济南钢城体坛狂突水治理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中铁一局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2</a:t>
                      </a:r>
                      <a:r>
                        <a:rPr kumimoji="0" lang="zh-CN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公司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13</a:t>
                      </a:r>
                      <a:r>
                        <a:rPr kumimoji="0" lang="zh-CN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合同项目部</a:t>
                      </a:r>
                    </a:p>
                  </a:txBody>
                  <a:tcPr marL="68580" marR="68580" marT="0" marB="0" anchor="ctr" horzOverflow="overflow"/>
                </a:tc>
              </a:tr>
              <a:tr h="2879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沪蓉西宜万铁路榔平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1</a:t>
                      </a:r>
                      <a:r>
                        <a:rPr kumimoji="0" lang="zh-CN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＃、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2</a:t>
                      </a:r>
                      <a:r>
                        <a:rPr kumimoji="0" lang="zh-CN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＃、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3</a:t>
                      </a:r>
                      <a:r>
                        <a:rPr kumimoji="0" lang="zh-CN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＃隧道突水治理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中铁十四局集团三公司宜万铁路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W7</a:t>
                      </a:r>
                      <a:r>
                        <a:rPr kumimoji="0" lang="zh-CN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标项目部</a:t>
                      </a:r>
                    </a:p>
                  </a:txBody>
                  <a:tcPr marL="68580" marR="68580" marT="0" marB="0" anchor="ctr" horzOverflow="overflow"/>
                </a:tc>
              </a:tr>
            </a:tbl>
          </a:graphicData>
        </a:graphic>
      </p:graphicFrame>
      <p:pic>
        <p:nvPicPr>
          <p:cNvPr id="5" name="Picture 4" descr="http://www.view.sdu.edu.cn/news/news/sdyw/2010-05-05/127302280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4570413"/>
            <a:ext cx="2808288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:\DOCUME~1\SUNHUA~1\LOCALS~1\Temp\ksohtml\wps_clip_image-307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906463"/>
            <a:ext cx="2808288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:\DOCUME~1\SUNHUA~1\LOCALS~1\Temp\ksohtml\wps_clip_image-3081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5" y="906463"/>
            <a:ext cx="2808288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C:\DOCUME~1\SUNHUA~1\LOCALS~1\Temp\ksohtml\wps_clip_image-3085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288" y="906463"/>
            <a:ext cx="2808287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C:\DOCUME~1\SUNHUA~1\LOCALS~1\Temp\ksohtml\wps_clip_image-31518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2730500"/>
            <a:ext cx="2808288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 descr="C:\DOCUME~1\SUNHUA~1\LOCALS~1\Temp\ksohtml\wps_clip_image-32214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5" y="2730500"/>
            <a:ext cx="2808288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6" descr="C:\DOCUME~1\SUNHUA~1\LOCALS~1\Temp\ksohtml\wps_clip_image-32603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288" y="2730500"/>
            <a:ext cx="2808287" cy="186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8" descr="C:\DOCUME~1\SUNHUA~1\LOCALS~1\Temp\ksohtml\wps_clip_image-370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163" y="4568825"/>
            <a:ext cx="2808287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0" descr="C:\DOCUME~1\SUNHUA~1\LOCALS~1\Temp\ksohtml\wps_clip_image-511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738" y="4567238"/>
            <a:ext cx="2808287" cy="186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32139" y="3087734"/>
            <a:ext cx="4733988" cy="92333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       </a:t>
            </a:r>
            <a:r>
              <a:rPr lang="en-US" altLang="zh-CN" sz="5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13</a:t>
            </a:r>
            <a:r>
              <a:rPr lang="zh-CN" altLang="en-US" sz="5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个</a:t>
            </a:r>
            <a:r>
              <a:rPr lang="zh-CN" altLang="en-US" sz="5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    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86592" y="128633"/>
            <a:ext cx="5221712" cy="73116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spc="50" dirty="0">
                <a:ln w="11430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工程实例</a:t>
            </a: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4460475" y="3087734"/>
            <a:ext cx="4648029" cy="92333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节省近</a:t>
            </a:r>
            <a:r>
              <a:rPr lang="en-US" altLang="zh-CN" sz="5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en-US" sz="5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亿元      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-36512" y="-35062"/>
            <a:ext cx="1512168" cy="1015790"/>
            <a:chOff x="107504" y="-35062"/>
            <a:chExt cx="1512168" cy="1015790"/>
          </a:xfrm>
        </p:grpSpPr>
        <p:pic>
          <p:nvPicPr>
            <p:cNvPr id="19" name="Picture 4" descr="C:\Users\凯凯 ERIC\Desktop\商标1.gif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-35062"/>
              <a:ext cx="1013878" cy="10157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977366" y="188640"/>
              <a:ext cx="6423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chemeClr val="accent2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大禹岩土</a:t>
              </a:r>
              <a:endParaRPr lang="zh-CN" altLang="en-US" b="1" dirty="0">
                <a:solidFill>
                  <a:schemeClr val="accent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5292080" y="6485274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山东大禹岩土工程有限责任公司</a:t>
            </a:r>
            <a:endParaRPr lang="zh-CN" altLang="en-US" sz="20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5279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3"/>
          <a:stretch>
            <a:fillRect/>
          </a:stretch>
        </p:blipFill>
        <p:spPr bwMode="auto">
          <a:xfrm>
            <a:off x="3662363" y="980728"/>
            <a:ext cx="5429250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94"/>
          <a:stretch>
            <a:fillRect/>
          </a:stretch>
        </p:blipFill>
        <p:spPr bwMode="auto">
          <a:xfrm>
            <a:off x="3824288" y="3934048"/>
            <a:ext cx="5105400" cy="2087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6" name="标题 1"/>
          <p:cNvSpPr txBox="1">
            <a:spLocks/>
          </p:cNvSpPr>
          <p:nvPr/>
        </p:nvSpPr>
        <p:spPr bwMode="auto">
          <a:xfrm>
            <a:off x="5076056" y="6033340"/>
            <a:ext cx="3024336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0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楷体_GB2312"/>
              </a:rPr>
              <a:t> </a:t>
            </a:r>
            <a:r>
              <a:rPr lang="zh-CN" altLang="en-US" sz="20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楷体_GB2312"/>
              </a:rPr>
              <a:t>堵水工程涌水点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楷体_GB2312"/>
              </a:rPr>
              <a:t>分布</a:t>
            </a:r>
            <a:r>
              <a:rPr lang="zh-CN" altLang="en-US" sz="20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楷体_GB2312"/>
              </a:rPr>
              <a:t>图</a:t>
            </a:r>
          </a:p>
        </p:txBody>
      </p:sp>
      <p:pic>
        <p:nvPicPr>
          <p:cNvPr id="13318" name="Picture 20" descr="C:\Users\Administrator\Desktop\PPT图片\井下拍照记录\2011.4.10\3.27 2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000125"/>
            <a:ext cx="2952750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连通试验数据采集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6" y="3277642"/>
            <a:ext cx="2967037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313810" y="116632"/>
            <a:ext cx="6786582" cy="79765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spc="50" dirty="0" smtClean="0">
                <a:ln w="11430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山东菏泽郭屯煤矿治水工程</a:t>
            </a:r>
            <a:endParaRPr lang="zh-CN" altLang="en-US" sz="3600" b="1" spc="50" dirty="0">
              <a:ln w="11430">
                <a:solidFill>
                  <a:schemeClr val="bg1"/>
                </a:solidFill>
              </a:ln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TextBox 21"/>
          <p:cNvSpPr txBox="1">
            <a:spLocks noChangeArrowheads="1"/>
          </p:cNvSpPr>
          <p:nvPr/>
        </p:nvSpPr>
        <p:spPr bwMode="auto">
          <a:xfrm>
            <a:off x="851481" y="5373216"/>
            <a:ext cx="28575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4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200m</a:t>
            </a:r>
            <a:r>
              <a:rPr lang="en-US" altLang="zh-CN" sz="4400" b="1" spc="50" baseline="3000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n-US" altLang="zh-CN" sz="4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/h</a:t>
            </a:r>
            <a:endParaRPr lang="en-US" altLang="zh-CN" sz="4400" b="1" spc="50" baseline="3000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2111" y="6021288"/>
            <a:ext cx="22717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超过</a:t>
            </a:r>
            <a:r>
              <a:rPr lang="en-US" altLang="zh-CN" sz="1600" b="1" dirty="0" smtClean="0">
                <a:latin typeface="微软雅黑" pitchFamily="34" charset="-122"/>
                <a:ea typeface="微软雅黑" pitchFamily="34" charset="-122"/>
              </a:rPr>
              <a:t>350</a:t>
            </a:r>
            <a:r>
              <a:rPr lang="en-US" altLang="zh-CN" sz="1600" b="1" spc="50" dirty="0" smtClean="0">
                <a:ln w="11430"/>
                <a:latin typeface="微软雅黑" pitchFamily="34" charset="-122"/>
                <a:ea typeface="微软雅黑" pitchFamily="34" charset="-122"/>
              </a:rPr>
              <a:t>m</a:t>
            </a:r>
            <a:r>
              <a:rPr lang="en-US" altLang="zh-CN" sz="1600" b="1" spc="50" baseline="30000" dirty="0" smtClean="0">
                <a:ln w="11430"/>
                <a:latin typeface="微软雅黑" pitchFamily="34" charset="-122"/>
                <a:ea typeface="微软雅黑" pitchFamily="34" charset="-122"/>
              </a:rPr>
              <a:t>3</a:t>
            </a:r>
            <a:r>
              <a:rPr lang="en-US" altLang="zh-CN" sz="1600" b="1" spc="50" dirty="0" smtClean="0">
                <a:ln w="11430"/>
                <a:latin typeface="微软雅黑" pitchFamily="34" charset="-122"/>
                <a:ea typeface="微软雅黑" pitchFamily="34" charset="-122"/>
              </a:rPr>
              <a:t>/h</a:t>
            </a:r>
            <a:r>
              <a:rPr lang="zh-CN" altLang="en-US" sz="1600" b="1" spc="50" dirty="0" smtClean="0">
                <a:ln w="11430"/>
                <a:latin typeface="微软雅黑" pitchFamily="34" charset="-122"/>
                <a:ea typeface="微软雅黑" pitchFamily="34" charset="-122"/>
              </a:rPr>
              <a:t>即会</a:t>
            </a:r>
            <a:endParaRPr lang="en-US" altLang="zh-CN" sz="1600" b="1" spc="50" dirty="0" smtClean="0">
              <a:ln w="11430"/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1600" b="1" spc="50" dirty="0" smtClean="0">
                <a:ln w="11430"/>
                <a:latin typeface="微软雅黑" pitchFamily="34" charset="-122"/>
                <a:ea typeface="微软雅黑" pitchFamily="34" charset="-122"/>
              </a:rPr>
              <a:t>淹没矿井</a:t>
            </a:r>
            <a:endParaRPr lang="en-US" altLang="zh-CN" sz="1600" b="1" spc="50" baseline="30000" dirty="0">
              <a:ln w="11430"/>
              <a:latin typeface="微软雅黑" pitchFamily="34" charset="-122"/>
              <a:ea typeface="微软雅黑" pitchFamily="34" charset="-122"/>
            </a:endParaRPr>
          </a:p>
          <a:p>
            <a:pPr algn="ctr"/>
            <a:endParaRPr lang="zh-CN" altLang="en-US" sz="1600" b="1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-36512" y="-35062"/>
            <a:ext cx="1512168" cy="1015790"/>
            <a:chOff x="107504" y="-35062"/>
            <a:chExt cx="1512168" cy="1015790"/>
          </a:xfrm>
        </p:grpSpPr>
        <p:pic>
          <p:nvPicPr>
            <p:cNvPr id="14" name="Picture 4" descr="C:\Users\凯凯 ERIC\Desktop\商标1.gi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-35062"/>
              <a:ext cx="1013878" cy="10157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977366" y="188640"/>
              <a:ext cx="6423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chemeClr val="accent2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大禹岩土</a:t>
              </a:r>
              <a:endParaRPr lang="zh-CN" altLang="en-US" b="1" dirty="0">
                <a:solidFill>
                  <a:schemeClr val="accent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292080" y="6485274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山东大禹岩土工程有限责任公司</a:t>
            </a:r>
            <a:endParaRPr lang="zh-CN" altLang="en-US" sz="20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43831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313810" y="116632"/>
            <a:ext cx="6786582" cy="73116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spc="50" dirty="0">
                <a:ln w="11430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堵水</a:t>
            </a:r>
            <a:r>
              <a:rPr lang="zh-CN" altLang="en-US" sz="3600" b="1" spc="50" dirty="0" smtClean="0">
                <a:ln w="11430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工程减水效果</a:t>
            </a:r>
            <a:endParaRPr lang="zh-CN" altLang="en-US" sz="3600" b="1" spc="50" dirty="0">
              <a:ln w="11430">
                <a:solidFill>
                  <a:schemeClr val="bg1"/>
                </a:solidFill>
              </a:ln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92080" y="6485274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山东大禹岩土工程有限责任公司</a:t>
            </a:r>
            <a:endParaRPr lang="zh-CN" altLang="en-US" sz="20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3321" name="Picture 7" descr="DSC012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214938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5214938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8" descr="连通试验数据采集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14938"/>
            <a:ext cx="2325688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7" name="Picture 8" descr="DSC0582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7" t="14127" r="3500"/>
          <a:stretch>
            <a:fillRect/>
          </a:stretch>
        </p:blipFill>
        <p:spPr bwMode="auto">
          <a:xfrm>
            <a:off x="4643438" y="5214938"/>
            <a:ext cx="2214562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4343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12" name="Group 9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8356146"/>
              </p:ext>
            </p:extLst>
          </p:nvPr>
        </p:nvGraphicFramePr>
        <p:xfrm>
          <a:off x="835286" y="1052736"/>
          <a:ext cx="7473428" cy="4104454"/>
        </p:xfrm>
        <a:graphic>
          <a:graphicData uri="http://schemas.openxmlformats.org/drawingml/2006/table">
            <a:tbl>
              <a:tblPr/>
              <a:tblGrid>
                <a:gridCol w="407098"/>
                <a:gridCol w="1089222"/>
                <a:gridCol w="1422797"/>
                <a:gridCol w="2072245"/>
                <a:gridCol w="875464"/>
                <a:gridCol w="861847"/>
                <a:gridCol w="744755"/>
              </a:tblGrid>
              <a:tr h="4812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Calibri" pitchFamily="34" charset="0"/>
                        </a:rPr>
                        <a:t>序号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39" marR="91439" marT="45727" marB="4572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Calibri" pitchFamily="34" charset="0"/>
                        </a:rPr>
                        <a:t>出水地点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39" marR="91439" marT="45727" marB="4572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Calibri" pitchFamily="34" charset="0"/>
                        </a:rPr>
                        <a:t>出水点类型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39" marR="91439" marT="45727" marB="4572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Calibri" pitchFamily="34" charset="0"/>
                        </a:rPr>
                        <a:t>出水点位置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39" marR="91439" marT="45727" marB="4572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Calibri" pitchFamily="34" charset="0"/>
                        </a:rPr>
                        <a:t>涌水量（</a:t>
                      </a: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m3/h</a:t>
                      </a: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Calibri" pitchFamily="34" charset="0"/>
                        </a:rPr>
                        <a:t>）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39" marR="91439" marT="45727" marB="4572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Calibri" pitchFamily="34" charset="0"/>
                        </a:rPr>
                        <a:t>减水量（</a:t>
                      </a: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m3/h</a:t>
                      </a: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Calibri" pitchFamily="34" charset="0"/>
                        </a:rPr>
                        <a:t>）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39" marR="91439" marT="45727" marB="4572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Calibri" pitchFamily="34" charset="0"/>
                        </a:rPr>
                        <a:t>堵水率</a:t>
                      </a: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%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39" marR="91439" marT="45727" marB="4572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812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39" marR="91439" marT="45727" marB="4572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Calibri" pitchFamily="34" charset="0"/>
                        </a:rPr>
                        <a:t>皮带机头硐室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39" marR="91439" marT="45727" marB="4572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Calibri" pitchFamily="34" charset="0"/>
                        </a:rPr>
                        <a:t>直接揭露含水层型涌水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39" marR="91439" marT="45727" marB="4572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Calibri" pitchFamily="34" charset="0"/>
                        </a:rPr>
                        <a:t>变电所门口到联络巷段，长度</a:t>
                      </a: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35m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39" marR="91439" marT="45727" marB="4572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27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39" marR="91439" marT="45727" marB="4572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25.04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39" marR="91439" marT="45727" marB="4572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92.73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39" marR="91439" marT="45727" marB="4572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812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39" marR="91439" marT="45727" marB="4572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Calibri" pitchFamily="34" charset="0"/>
                        </a:rPr>
                        <a:t>总回上山顶部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39" marR="91439" marT="45727" marB="4572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Calibri" pitchFamily="34" charset="0"/>
                        </a:rPr>
                        <a:t>变电所回风口到联络巷段，长度</a:t>
                      </a: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42m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39" marR="91439" marT="45727" marB="4572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10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39" marR="91439" marT="45727" marB="4572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9.37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39" marR="91439" marT="45727" marB="4572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93.68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39" marR="91439" marT="45727" marB="4572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30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3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39" marR="91439" marT="45727" marB="4572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Calibri" pitchFamily="34" charset="0"/>
                        </a:rPr>
                        <a:t>胶带上山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39" marR="91439" marT="45727" marB="4572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Calibri" pitchFamily="34" charset="0"/>
                        </a:rPr>
                        <a:t>断层裂隙导通型涌水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39" marR="91439" marT="45727" marB="4572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Calibri" pitchFamily="34" charset="0"/>
                        </a:rPr>
                        <a:t>上变坡点以下</a:t>
                      </a: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35-50m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39" marR="91439" marT="45727" marB="4572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45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39" marR="91439" marT="45727" marB="4572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44.6</a:t>
                      </a:r>
                    </a:p>
                  </a:txBody>
                  <a:tcPr marL="91439" marR="91439" marT="45727" marB="4572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98.67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39" marR="91439" marT="45727" marB="4572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30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4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39" marR="91439" marT="45727" marB="4572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Calibri" pitchFamily="34" charset="0"/>
                        </a:rPr>
                        <a:t>总回上山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39" marR="91439" marT="45727" marB="4572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Calibri" pitchFamily="34" charset="0"/>
                        </a:rPr>
                        <a:t>上变坡点以下</a:t>
                      </a: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40-60m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39" marR="91439" marT="45727" marB="4572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25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39" marR="91439" marT="45727" marB="4572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24.75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39" marR="91439" marT="45727" marB="4572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99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39" marR="91439" marT="45727" marB="4572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30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5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39" marR="91439" marT="45727" marB="4572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Calibri" pitchFamily="34" charset="0"/>
                        </a:rPr>
                        <a:t>回风石门（断层水）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39" marR="91439" marT="45727" marB="4572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Calibri" pitchFamily="34" charset="0"/>
                        </a:rPr>
                        <a:t>裂隙导通型涌水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39" marR="91439" marT="45727" marB="4572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HF</a:t>
                      </a: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Calibri" pitchFamily="34" charset="0"/>
                        </a:rPr>
                        <a:t>测点东约</a:t>
                      </a: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25,m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39" marR="91439" marT="45727" marB="4572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3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39" marR="91439" marT="45727" marB="4572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3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39" marR="91439" marT="45727" marB="4572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100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39" marR="91439" marT="45727" marB="4572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30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6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39" marR="91439" marT="45727" marB="4572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1302</a:t>
                      </a: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Calibri" pitchFamily="34" charset="0"/>
                        </a:rPr>
                        <a:t>回风联络巷西</a:t>
                      </a: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45m</a:t>
                      </a: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Calibri" pitchFamily="34" charset="0"/>
                        </a:rPr>
                        <a:t>处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39" marR="91439" marT="45727" marB="4572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5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39" marR="91439" marT="45727" marB="4572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5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39" marR="91439" marT="45727" marB="4572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100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39" marR="91439" marT="45727" marB="4572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30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7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39" marR="91439" marT="45727" marB="4572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1302</a:t>
                      </a: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Calibri" pitchFamily="34" charset="0"/>
                        </a:rPr>
                        <a:t>回风联络巷西</a:t>
                      </a: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22m</a:t>
                      </a: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Calibri" pitchFamily="34" charset="0"/>
                        </a:rPr>
                        <a:t>处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39" marR="91439" marT="45727" marB="4572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3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39" marR="91439" marT="45727" marB="4572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2.97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39" marR="91439" marT="45727" marB="4572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99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39" marR="91439" marT="45727" marB="4572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812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8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39" marR="91439" marT="45727" marB="4572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2#</a:t>
                      </a: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Calibri" pitchFamily="34" charset="0"/>
                        </a:rPr>
                        <a:t>煤仓卸载硐室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39" marR="91439" marT="45727" marB="4572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Calibri" pitchFamily="34" charset="0"/>
                        </a:rPr>
                        <a:t>裂隙导通型涌水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39" marR="91439" marT="45727" marB="4572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Calibri" pitchFamily="34" charset="0"/>
                        </a:rPr>
                        <a:t>卸载硐室至主井，出水段长约</a:t>
                      </a: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45</a:t>
                      </a: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Calibri" pitchFamily="34" charset="0"/>
                        </a:rPr>
                        <a:t>，</a:t>
                      </a: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m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39" marR="91439" marT="45727" marB="4572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30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39" marR="91439" marT="45727" marB="4572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24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39" marR="91439" marT="45727" marB="4572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90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39" marR="91439" marT="45727" marB="4572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812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9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39" marR="91439" marT="45727" marB="4572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Calibri" pitchFamily="34" charset="0"/>
                        </a:rPr>
                        <a:t>主井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39" marR="91439" marT="45727" marB="4572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Calibri" pitchFamily="34" charset="0"/>
                        </a:rPr>
                        <a:t>直接揭露含水层型涌水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39" marR="91439" marT="45727" marB="4572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Calibri" pitchFamily="34" charset="0"/>
                        </a:rPr>
                        <a:t>引流管（</a:t>
                      </a: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-710m</a:t>
                      </a: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Calibri" pitchFamily="34" charset="0"/>
                        </a:rPr>
                        <a:t>）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39" marR="91439" marT="45727" marB="4572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30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39" marR="91439" marT="45727" marB="4572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29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39" marR="91439" marT="45727" marB="4572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96.67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39" marR="91439" marT="45727" marB="4572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3069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Calibri" pitchFamily="34" charset="0"/>
                        </a:rPr>
                        <a:t>合计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39" marR="91439" marT="45727" marB="4572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192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39" marR="91439" marT="45727" marB="4572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96.30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39" marR="91439" marT="45727" marB="4572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" name="矩形 12"/>
          <p:cNvSpPr/>
          <p:nvPr/>
        </p:nvSpPr>
        <p:spPr>
          <a:xfrm>
            <a:off x="6737227" y="4854584"/>
            <a:ext cx="787101" cy="330860"/>
          </a:xfrm>
          <a:prstGeom prst="rect">
            <a:avLst/>
          </a:prstGeom>
          <a:noFill/>
          <a:ln w="38100"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596336" y="4854584"/>
            <a:ext cx="688438" cy="330860"/>
          </a:xfrm>
          <a:prstGeom prst="rect">
            <a:avLst/>
          </a:prstGeom>
          <a:noFill/>
          <a:ln w="38100"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85631" y="5157192"/>
            <a:ext cx="1982713" cy="111569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2800" b="1" spc="50" dirty="0">
                <a:ln w="11430"/>
                <a:solidFill>
                  <a:srgbClr val="0099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减</a:t>
            </a:r>
            <a:r>
              <a:rPr lang="zh-CN" altLang="en-US" sz="2800" b="1" spc="50" dirty="0" smtClean="0">
                <a:ln w="11430"/>
                <a:solidFill>
                  <a:srgbClr val="0099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水量：</a:t>
            </a:r>
            <a:r>
              <a:rPr lang="en-US" altLang="zh-CN" sz="2800" b="1" spc="50" dirty="0" smtClean="0">
                <a:ln w="11430"/>
                <a:solidFill>
                  <a:srgbClr val="0099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192m</a:t>
            </a:r>
            <a:r>
              <a:rPr lang="en-US" altLang="zh-CN" sz="2800" b="1" spc="50" baseline="30000" dirty="0" smtClean="0">
                <a:ln w="11430"/>
                <a:solidFill>
                  <a:srgbClr val="0099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3</a:t>
            </a:r>
            <a:r>
              <a:rPr lang="en-US" altLang="zh-CN" sz="2800" b="1" spc="50" dirty="0" smtClean="0">
                <a:ln w="11430"/>
                <a:solidFill>
                  <a:srgbClr val="0099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/h</a:t>
            </a:r>
            <a:endParaRPr lang="en-US" altLang="zh-CN" sz="2800" b="1" spc="50" baseline="30000" dirty="0">
              <a:ln w="11430"/>
              <a:solidFill>
                <a:srgbClr val="0099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/>
            <a:endParaRPr lang="zh-CN" altLang="en-US" sz="1050" b="1" spc="50" dirty="0">
              <a:ln w="11430"/>
              <a:solidFill>
                <a:srgbClr val="0099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85831" y="5185894"/>
            <a:ext cx="1982713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2800" b="1" spc="50" dirty="0" smtClean="0">
                <a:ln w="11430"/>
                <a:solidFill>
                  <a:srgbClr val="0099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堵水率：</a:t>
            </a:r>
            <a:r>
              <a:rPr lang="en-US" altLang="zh-CN" sz="2800" b="1" spc="50" dirty="0" smtClean="0">
                <a:ln w="11430"/>
                <a:solidFill>
                  <a:srgbClr val="0099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96.30%</a:t>
            </a:r>
            <a:endParaRPr lang="en-US" altLang="zh-CN" sz="2800" b="1" spc="50" dirty="0">
              <a:ln w="11430"/>
              <a:solidFill>
                <a:srgbClr val="0099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-36512" y="-35062"/>
            <a:ext cx="1512168" cy="1015790"/>
            <a:chOff x="107504" y="-35062"/>
            <a:chExt cx="1512168" cy="1015790"/>
          </a:xfrm>
        </p:grpSpPr>
        <p:pic>
          <p:nvPicPr>
            <p:cNvPr id="19" name="Picture 4" descr="C:\Users\凯凯 ERIC\Desktop\商标1.gif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-35062"/>
              <a:ext cx="1013878" cy="10157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977366" y="188640"/>
              <a:ext cx="6423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chemeClr val="accent2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大禹岩土</a:t>
              </a:r>
              <a:endParaRPr lang="zh-CN" altLang="en-US" b="1" dirty="0">
                <a:solidFill>
                  <a:schemeClr val="accent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3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2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6" presetClass="emph" presetSubtype="0" repeatCount="2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3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10" descr="说明: D:\ME\挑战杯\0省赛材料\附件3_11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2602481" y="1028941"/>
            <a:ext cx="3769719" cy="52803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9" name="TextBox 8"/>
          <p:cNvSpPr txBox="1"/>
          <p:nvPr/>
        </p:nvSpPr>
        <p:spPr>
          <a:xfrm>
            <a:off x="1857356" y="116632"/>
            <a:ext cx="5221712" cy="73116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spc="50" dirty="0">
                <a:ln w="11430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工程效益证明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5436096" y="2708920"/>
            <a:ext cx="32226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267744" y="3068960"/>
            <a:ext cx="4674754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节支总额</a:t>
            </a:r>
            <a:r>
              <a:rPr lang="en-US" altLang="zh-CN" sz="48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5100</a:t>
            </a:r>
            <a:r>
              <a:rPr lang="zh-CN" altLang="en-US" sz="48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万</a:t>
            </a:r>
            <a:r>
              <a:rPr lang="zh-CN" altLang="en-US" sz="48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元</a:t>
            </a:r>
            <a:endParaRPr lang="zh-CN" altLang="en-US" sz="32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-36512" y="-35062"/>
            <a:ext cx="1512168" cy="1015790"/>
            <a:chOff x="107504" y="-35062"/>
            <a:chExt cx="1512168" cy="1015790"/>
          </a:xfrm>
        </p:grpSpPr>
        <p:pic>
          <p:nvPicPr>
            <p:cNvPr id="11" name="Picture 4" descr="C:\Users\凯凯 ERIC\Desktop\商标1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-35062"/>
              <a:ext cx="1013878" cy="10157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977366" y="188640"/>
              <a:ext cx="6423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chemeClr val="accent2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大禹岩土</a:t>
              </a:r>
              <a:endParaRPr lang="zh-CN" altLang="en-US" b="1" dirty="0">
                <a:solidFill>
                  <a:schemeClr val="accent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292080" y="6485274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山东大禹岩土工程有限责任公司</a:t>
            </a:r>
            <a:endParaRPr lang="zh-CN" altLang="en-US" sz="20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78573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图片 113" descr="说明: 说明: D:\ME\挑战杯\0省赛材料\投资意向书\成果鉴定证书扫描\Sca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" y="1212850"/>
            <a:ext cx="3573463" cy="484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111" descr="说明: D:\ME\挑战杯\0省赛材料\投资意向书\成果鉴定证书扫描\Scan7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4868366" y="1285860"/>
            <a:ext cx="3497759" cy="4735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cxnSp>
        <p:nvCxnSpPr>
          <p:cNvPr id="7" name="直接连接符 6"/>
          <p:cNvCxnSpPr/>
          <p:nvPr/>
        </p:nvCxnSpPr>
        <p:spPr>
          <a:xfrm>
            <a:off x="5796136" y="4533900"/>
            <a:ext cx="96678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744062" y="2984135"/>
            <a:ext cx="6224441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达到国际领先水平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13810" y="116632"/>
            <a:ext cx="6786582" cy="73116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spc="50" dirty="0" smtClean="0">
                <a:ln w="11430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科学技术成果鉴定证书</a:t>
            </a:r>
            <a:endParaRPr lang="zh-CN" altLang="en-US" sz="3600" b="1" spc="50" dirty="0">
              <a:ln w="11430">
                <a:solidFill>
                  <a:schemeClr val="bg1"/>
                </a:solidFill>
              </a:ln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-36512" y="-35062"/>
            <a:ext cx="1512168" cy="1015790"/>
            <a:chOff x="107504" y="-35062"/>
            <a:chExt cx="1512168" cy="1015790"/>
          </a:xfrm>
        </p:grpSpPr>
        <p:pic>
          <p:nvPicPr>
            <p:cNvPr id="12" name="Picture 4" descr="C:\Users\凯凯 ERIC\Desktop\商标1.g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-35062"/>
              <a:ext cx="1013878" cy="10157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977366" y="188640"/>
              <a:ext cx="6423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chemeClr val="accent2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大禹岩土</a:t>
              </a:r>
              <a:endParaRPr lang="zh-CN" altLang="en-US" b="1" dirty="0">
                <a:solidFill>
                  <a:schemeClr val="accent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292080" y="6485274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山东大禹岩土工程有限责任公司</a:t>
            </a:r>
            <a:endParaRPr lang="zh-CN" altLang="en-US" sz="20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35196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2048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ts val="5500"/>
              </a:lnSpc>
              <a:spcBef>
                <a:spcPts val="0"/>
              </a:spcBef>
              <a:defRPr/>
            </a:pPr>
            <a:r>
              <a:rPr lang="zh-CN" altLang="en-US" sz="3600" b="1" spc="50" dirty="0">
                <a:ln w="11430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+mn-cs"/>
              </a:rPr>
              <a:t>技术总监职业定位</a:t>
            </a:r>
            <a:endParaRPr lang="zh-CN" altLang="en-US" sz="3600" b="1" spc="50" dirty="0">
              <a:ln w="11430">
                <a:solidFill>
                  <a:schemeClr val="bg1"/>
                </a:solidFill>
              </a:ln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4689" y="3504248"/>
            <a:ext cx="25768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技术总监的职业素养</a:t>
            </a:r>
            <a:endParaRPr lang="zh-CN" altLang="en-US" sz="36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圆角矩形 4"/>
          <p:cNvSpPr/>
          <p:nvPr/>
        </p:nvSpPr>
        <p:spPr bwMode="auto">
          <a:xfrm>
            <a:off x="3190187" y="2500316"/>
            <a:ext cx="1257485" cy="928684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专业</a:t>
            </a:r>
            <a:endParaRPr lang="zh-CN" alt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圆角矩形 5"/>
          <p:cNvSpPr/>
          <p:nvPr/>
        </p:nvSpPr>
        <p:spPr bwMode="auto">
          <a:xfrm>
            <a:off x="3209696" y="3504248"/>
            <a:ext cx="1257485" cy="928684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严谨</a:t>
            </a:r>
            <a:endParaRPr lang="zh-CN" alt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圆角矩形 6"/>
          <p:cNvSpPr/>
          <p:nvPr/>
        </p:nvSpPr>
        <p:spPr bwMode="auto">
          <a:xfrm>
            <a:off x="3220112" y="4581128"/>
            <a:ext cx="1257485" cy="928684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果断</a:t>
            </a:r>
            <a:endParaRPr lang="zh-CN" alt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圆角矩形 7"/>
          <p:cNvSpPr/>
          <p:nvPr/>
        </p:nvSpPr>
        <p:spPr bwMode="auto">
          <a:xfrm>
            <a:off x="3220112" y="5661248"/>
            <a:ext cx="1257485" cy="928684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冷静</a:t>
            </a:r>
            <a:endParaRPr lang="zh-CN" alt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1340768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公司的核心力量，中流砥柱</a:t>
            </a:r>
            <a:endParaRPr lang="zh-CN" altLang="en-US" sz="54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内容占位符 2"/>
          <p:cNvSpPr>
            <a:spLocks noGrp="1"/>
          </p:cNvSpPr>
          <p:nvPr>
            <p:ph idx="1"/>
          </p:nvPr>
        </p:nvSpPr>
        <p:spPr>
          <a:xfrm>
            <a:off x="4604120" y="2460602"/>
            <a:ext cx="3686069" cy="1008112"/>
          </a:xfrm>
        </p:spPr>
        <p:txBody>
          <a:bodyPr>
            <a:normAutofit/>
          </a:bodyPr>
          <a:lstStyle/>
          <a:p>
            <a:pPr marL="108000">
              <a:spcBef>
                <a:spcPts val="200"/>
              </a:spcBef>
              <a:buSzPct val="50000"/>
              <a:buFont typeface="Wingdings" panose="05000000000000000000" pitchFamily="2" charset="2"/>
              <a:buChar char="ü"/>
            </a:pPr>
            <a:r>
              <a:rPr lang="zh-CN" altLang="en-US" sz="1800" dirty="0" smtClean="0"/>
              <a:t>很高的专业素养</a:t>
            </a:r>
            <a:endParaRPr lang="en-US" altLang="zh-CN" sz="1800" dirty="0" smtClean="0"/>
          </a:p>
          <a:p>
            <a:pPr marL="108000">
              <a:spcBef>
                <a:spcPts val="200"/>
              </a:spcBef>
              <a:buSzPct val="50000"/>
              <a:buFont typeface="Wingdings" panose="05000000000000000000" pitchFamily="2" charset="2"/>
              <a:buChar char="ü"/>
            </a:pPr>
            <a:r>
              <a:rPr lang="zh-CN" altLang="en-US" sz="1800" dirty="0" smtClean="0"/>
              <a:t>专利论文</a:t>
            </a:r>
            <a:endParaRPr lang="en-US" altLang="zh-CN" sz="1800" dirty="0" smtClean="0"/>
          </a:p>
          <a:p>
            <a:pPr marL="108000">
              <a:spcBef>
                <a:spcPts val="200"/>
              </a:spcBef>
              <a:buSzPct val="50000"/>
              <a:buFont typeface="Wingdings" panose="05000000000000000000" pitchFamily="2" charset="2"/>
              <a:buChar char="ü"/>
            </a:pPr>
            <a:r>
              <a:rPr lang="zh-CN" altLang="en-US" sz="1800" dirty="0" smtClean="0"/>
              <a:t>通晓该技术领域</a:t>
            </a:r>
            <a:endParaRPr lang="zh-CN" altLang="en-US" sz="1800" dirty="0"/>
          </a:p>
        </p:txBody>
      </p:sp>
      <p:sp>
        <p:nvSpPr>
          <p:cNvPr id="13" name="内容占位符 2"/>
          <p:cNvSpPr txBox="1">
            <a:spLocks/>
          </p:cNvSpPr>
          <p:nvPr/>
        </p:nvSpPr>
        <p:spPr>
          <a:xfrm>
            <a:off x="4644008" y="3464534"/>
            <a:ext cx="3686069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>
              <a:spcBef>
                <a:spcPts val="200"/>
              </a:spcBef>
              <a:buSzPct val="50000"/>
              <a:buFont typeface="Wingdings" panose="05000000000000000000" pitchFamily="2" charset="2"/>
              <a:buChar char="ü"/>
            </a:pPr>
            <a:r>
              <a:rPr lang="zh-CN" altLang="en-US" sz="1800" dirty="0" smtClean="0"/>
              <a:t>对各项技术指标了然于心</a:t>
            </a:r>
            <a:endParaRPr lang="en-US" altLang="zh-CN" sz="1800" dirty="0" smtClean="0"/>
          </a:p>
          <a:p>
            <a:pPr marL="108000">
              <a:spcBef>
                <a:spcPts val="200"/>
              </a:spcBef>
              <a:buSzPct val="50000"/>
              <a:buFont typeface="Wingdings" panose="05000000000000000000" pitchFamily="2" charset="2"/>
              <a:buChar char="ü"/>
            </a:pPr>
            <a:r>
              <a:rPr lang="zh-CN" altLang="en-US" sz="1800" dirty="0" smtClean="0"/>
              <a:t>公司提供的技术服务逻辑严密</a:t>
            </a:r>
            <a:endParaRPr lang="en-US" altLang="zh-CN" sz="1800" dirty="0" smtClean="0"/>
          </a:p>
          <a:p>
            <a:pPr marL="108000">
              <a:spcBef>
                <a:spcPts val="200"/>
              </a:spcBef>
              <a:buSzPct val="50000"/>
              <a:buFont typeface="Wingdings" panose="05000000000000000000" pitchFamily="2" charset="2"/>
              <a:buChar char="ü"/>
            </a:pPr>
            <a:r>
              <a:rPr lang="zh-CN" altLang="en-US" sz="1800" dirty="0" smtClean="0"/>
              <a:t>对每个细节都较劲一番</a:t>
            </a:r>
            <a:endParaRPr lang="zh-CN" altLang="en-US" sz="1800" dirty="0"/>
          </a:p>
        </p:txBody>
      </p:sp>
      <p:sp>
        <p:nvSpPr>
          <p:cNvPr id="14" name="内容占位符 2"/>
          <p:cNvSpPr txBox="1">
            <a:spLocks/>
          </p:cNvSpPr>
          <p:nvPr/>
        </p:nvSpPr>
        <p:spPr>
          <a:xfrm>
            <a:off x="4616733" y="4541414"/>
            <a:ext cx="3843699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>
              <a:spcBef>
                <a:spcPts val="200"/>
              </a:spcBef>
              <a:buSzPct val="50000"/>
              <a:buFont typeface="Wingdings" panose="05000000000000000000" pitchFamily="2" charset="2"/>
              <a:buChar char="ü"/>
            </a:pPr>
            <a:r>
              <a:rPr lang="zh-CN" altLang="en-US" sz="1800" dirty="0" smtClean="0"/>
              <a:t>讨论中有我</a:t>
            </a:r>
            <a:r>
              <a:rPr lang="zh-CN" altLang="en-US" sz="1800" dirty="0"/>
              <a:t>以我血荐</a:t>
            </a:r>
            <a:r>
              <a:rPr lang="zh-CN" altLang="en-US" sz="1800" dirty="0" smtClean="0"/>
              <a:t>轩辕的气魄</a:t>
            </a:r>
            <a:endParaRPr lang="en-US" altLang="zh-CN" sz="1800" dirty="0" smtClean="0"/>
          </a:p>
          <a:p>
            <a:pPr marL="108000">
              <a:spcBef>
                <a:spcPts val="200"/>
              </a:spcBef>
              <a:buSzPct val="50000"/>
              <a:buFont typeface="Wingdings" panose="05000000000000000000" pitchFamily="2" charset="2"/>
              <a:buChar char="ü"/>
            </a:pPr>
            <a:r>
              <a:rPr lang="zh-CN" altLang="en-US" sz="1800" dirty="0" smtClean="0"/>
              <a:t>市场定位、营销策略等迅速决策</a:t>
            </a:r>
            <a:endParaRPr lang="en-US" altLang="zh-CN" sz="1800" dirty="0" smtClean="0"/>
          </a:p>
          <a:p>
            <a:pPr marL="108000">
              <a:spcBef>
                <a:spcPts val="200"/>
              </a:spcBef>
              <a:buSzPct val="50000"/>
              <a:buFont typeface="Wingdings" panose="05000000000000000000" pitchFamily="2" charset="2"/>
              <a:buChar char="ü"/>
            </a:pPr>
            <a:r>
              <a:rPr lang="zh-CN" altLang="en-US" sz="1800" dirty="0" smtClean="0"/>
              <a:t>敢于与任何人叫板</a:t>
            </a:r>
            <a:endParaRPr lang="zh-CN" altLang="en-US" sz="1800" dirty="0"/>
          </a:p>
        </p:txBody>
      </p:sp>
      <p:sp>
        <p:nvSpPr>
          <p:cNvPr id="15" name="内容占位符 2"/>
          <p:cNvSpPr txBox="1">
            <a:spLocks/>
          </p:cNvSpPr>
          <p:nvPr/>
        </p:nvSpPr>
        <p:spPr>
          <a:xfrm>
            <a:off x="4616733" y="5621534"/>
            <a:ext cx="3686069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>
              <a:spcBef>
                <a:spcPts val="200"/>
              </a:spcBef>
              <a:buSzPct val="50000"/>
              <a:buFont typeface="Wingdings" panose="05000000000000000000" pitchFamily="2" charset="2"/>
              <a:buChar char="ü"/>
            </a:pPr>
            <a:r>
              <a:rPr lang="zh-CN" altLang="en-US" sz="1800" dirty="0"/>
              <a:t>望穿秋水</a:t>
            </a:r>
            <a:endParaRPr lang="en-US" altLang="zh-CN" sz="1800" dirty="0" smtClean="0"/>
          </a:p>
          <a:p>
            <a:pPr marL="108000">
              <a:spcBef>
                <a:spcPts val="200"/>
              </a:spcBef>
              <a:buSzPct val="50000"/>
              <a:buFont typeface="Wingdings" panose="05000000000000000000" pitchFamily="2" charset="2"/>
              <a:buChar char="ü"/>
            </a:pPr>
            <a:r>
              <a:rPr lang="zh-CN" altLang="en-US" sz="1800" dirty="0"/>
              <a:t>不以物</a:t>
            </a:r>
            <a:r>
              <a:rPr lang="zh-CN" altLang="en-US" sz="1800" dirty="0" smtClean="0"/>
              <a:t>喜，不以己悲</a:t>
            </a:r>
            <a:endParaRPr lang="en-US" altLang="zh-CN" sz="1800" dirty="0" smtClean="0"/>
          </a:p>
          <a:p>
            <a:pPr marL="108000">
              <a:spcBef>
                <a:spcPts val="200"/>
              </a:spcBef>
              <a:buSzPct val="50000"/>
              <a:buFont typeface="Wingdings" panose="05000000000000000000" pitchFamily="2" charset="2"/>
              <a:buChar char="ü"/>
            </a:pPr>
            <a:r>
              <a:rPr lang="zh-CN" altLang="en-US" sz="1800" dirty="0" smtClean="0"/>
              <a:t>面对任何的质疑</a:t>
            </a:r>
            <a:endParaRPr lang="zh-CN" altLang="en-US" sz="1800" dirty="0"/>
          </a:p>
        </p:txBody>
      </p:sp>
    </p:spTree>
    <p:extLst>
      <p:ext uri="{BB962C8B-B14F-4D97-AF65-F5344CB8AC3E}">
        <p14:creationId xmlns:p14="http://schemas.microsoft.com/office/powerpoint/2010/main" val="420584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13" grpId="0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116632"/>
            <a:ext cx="6786582" cy="73116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spc="50" dirty="0" smtClean="0">
                <a:ln w="11430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项目的选定</a:t>
            </a:r>
            <a:endParaRPr lang="zh-CN" altLang="en-US" sz="3600" b="1" spc="50" dirty="0">
              <a:ln w="11430">
                <a:solidFill>
                  <a:schemeClr val="bg1"/>
                </a:solidFill>
              </a:ln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2888" y="1211759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紧跟国家政策</a:t>
            </a:r>
            <a:endParaRPr lang="zh-CN" altLang="en-US" sz="32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1920" y="1211759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紧抓社会热点</a:t>
            </a:r>
            <a:endParaRPr lang="zh-CN" altLang="en-US" sz="32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2888" y="1991868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盈利</a:t>
            </a:r>
            <a:r>
              <a:rPr lang="zh-CN" altLang="en-US" sz="32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大，且大学生创业可能性大</a:t>
            </a:r>
            <a:endParaRPr lang="zh-CN" altLang="en-US" sz="32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2888" y="2782669"/>
            <a:ext cx="6453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创新性强，经预算可行性大</a:t>
            </a:r>
            <a:endParaRPr lang="zh-CN" altLang="en-US" sz="32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2888" y="3789040"/>
            <a:ext cx="7191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忌</a:t>
            </a:r>
            <a:r>
              <a:rPr lang="zh-CN" altLang="en-US" b="1" dirty="0" smtClean="0"/>
              <a:t>直接找老师要项目，用学院项目时要提前经过团队考查</a:t>
            </a:r>
            <a:endParaRPr lang="zh-CN" alt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900101" y="4509120"/>
            <a:ext cx="6453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考查办法</a:t>
            </a:r>
            <a:r>
              <a:rPr lang="zh-CN" altLang="en-US" sz="20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sz="20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20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、选出该项目核心竞争力。</a:t>
            </a:r>
            <a:endParaRPr lang="zh-CN" altLang="en-US" sz="20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393540" y="4970785"/>
            <a:ext cx="547297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0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、找到目标市场，找出市场中现有的与该核心</a:t>
            </a:r>
            <a:endParaRPr lang="en-US" altLang="zh-CN" sz="2000" b="1" dirty="0" smtClean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0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    </a:t>
            </a:r>
            <a:r>
              <a:rPr lang="zh-CN" altLang="en-US" sz="20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竞争力形成明显竞争关系的竞争对手</a:t>
            </a:r>
            <a:endParaRPr lang="en-US" altLang="zh-CN" sz="2000" b="1" dirty="0" smtClean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0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20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、分析竞争对手，定价，得出市场份额</a:t>
            </a:r>
            <a:endParaRPr lang="en-US" altLang="zh-CN" sz="2000" b="1" dirty="0" smtClean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0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sz="20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、财务计算</a:t>
            </a:r>
            <a:endParaRPr lang="zh-CN" altLang="en-US" sz="20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4896" y="3276273"/>
            <a:ext cx="6453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。。。。。。</a:t>
            </a:r>
            <a:endParaRPr lang="zh-CN" altLang="en-US" sz="32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9852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78709" y="125688"/>
            <a:ext cx="6786582" cy="73116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spc="50" dirty="0" smtClean="0">
                <a:ln w="11430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技术的高精尖</a:t>
            </a:r>
            <a:endParaRPr lang="zh-CN" altLang="en-US" sz="3600" b="1" spc="50" dirty="0">
              <a:ln w="11430">
                <a:solidFill>
                  <a:schemeClr val="bg1"/>
                </a:solidFill>
              </a:ln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6903" y="2251768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自主知识产权</a:t>
            </a:r>
            <a:endParaRPr lang="zh-CN" altLang="en-US" sz="36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67944" y="2054963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en-US" sz="24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专利</a:t>
            </a:r>
            <a:r>
              <a:rPr lang="zh-CN" altLang="en-US" sz="24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保护</a:t>
            </a:r>
            <a:endParaRPr lang="zh-CN" altLang="en-US" sz="24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75329" y="2525995"/>
            <a:ext cx="38899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2.</a:t>
            </a:r>
            <a:r>
              <a:rPr lang="zh-CN" altLang="en-US" sz="24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专利</a:t>
            </a:r>
            <a:r>
              <a:rPr lang="zh-CN" altLang="en-US" sz="24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转让：涉及转让费，对股权结构会有影响</a:t>
            </a:r>
            <a:endParaRPr lang="zh-CN" altLang="en-US" sz="24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6903" y="4374396"/>
            <a:ext cx="793955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虽然评委和其他人不说，但大家心里明白，我国知识产权保护还比较不到位，所以拥有</a:t>
            </a:r>
            <a:r>
              <a:rPr lang="zh-CN" altLang="en-US" sz="28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不可复制的关键技术是王道</a:t>
            </a:r>
            <a:endParaRPr lang="zh-CN" altLang="en-US" sz="28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99592" y="3858580"/>
            <a:ext cx="3429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面对越来越多的山寨产品</a:t>
            </a:r>
            <a:r>
              <a:rPr lang="en-US" altLang="zh-CN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~~~~</a:t>
            </a:r>
            <a:endParaRPr lang="zh-CN" altLang="en-US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9585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749214" y="1417469"/>
            <a:ext cx="3647724" cy="680400"/>
          </a:xfrm>
          <a:prstGeom prst="rect">
            <a:avLst/>
          </a:pr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5" name="组合 4"/>
          <p:cNvGrpSpPr/>
          <p:nvPr/>
        </p:nvGrpSpPr>
        <p:grpSpPr>
          <a:xfrm>
            <a:off x="2508422" y="2399043"/>
            <a:ext cx="4223796" cy="1028788"/>
            <a:chOff x="2508422" y="2055896"/>
            <a:chExt cx="4223796" cy="1028788"/>
          </a:xfrm>
        </p:grpSpPr>
        <p:sp>
          <p:nvSpPr>
            <p:cNvPr id="6" name="任意多边形 5"/>
            <p:cNvSpPr/>
            <p:nvPr/>
          </p:nvSpPr>
          <p:spPr>
            <a:xfrm>
              <a:off x="2508422" y="2299042"/>
              <a:ext cx="4223796" cy="785642"/>
            </a:xfrm>
            <a:custGeom>
              <a:avLst/>
              <a:gdLst>
                <a:gd name="connsiteX0" fmla="*/ 0 w 4223796"/>
                <a:gd name="connsiteY0" fmla="*/ 0 h 785642"/>
                <a:gd name="connsiteX1" fmla="*/ 4223796 w 4223796"/>
                <a:gd name="connsiteY1" fmla="*/ 0 h 785642"/>
                <a:gd name="connsiteX2" fmla="*/ 4223796 w 4223796"/>
                <a:gd name="connsiteY2" fmla="*/ 785642 h 785642"/>
                <a:gd name="connsiteX3" fmla="*/ 0 w 4223796"/>
                <a:gd name="connsiteY3" fmla="*/ 785642 h 785642"/>
                <a:gd name="connsiteX4" fmla="*/ 0 w 4223796"/>
                <a:gd name="connsiteY4" fmla="*/ 0 h 78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3796" h="785642">
                  <a:moveTo>
                    <a:pt x="0" y="0"/>
                  </a:moveTo>
                  <a:lnTo>
                    <a:pt x="4223796" y="0"/>
                  </a:lnTo>
                  <a:lnTo>
                    <a:pt x="4223796" y="785642"/>
                  </a:lnTo>
                  <a:lnTo>
                    <a:pt x="0" y="78564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3">
                <a:hueOff val="3750088"/>
                <a:satOff val="-5627"/>
                <a:lumOff val="-915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73117" tIns="270764" rIns="473117" bIns="92456" numCol="1" spcCol="1270" anchor="t" anchorCtr="0">
              <a:noAutofit/>
            </a:bodyPr>
            <a:lstStyle/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zh-CN" altLang="en-US" sz="1300" kern="1200"/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zh-CN" altLang="en-US" sz="1300" kern="1200"/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2813087" y="2055896"/>
              <a:ext cx="3605954" cy="797040"/>
            </a:xfrm>
            <a:custGeom>
              <a:avLst/>
              <a:gdLst>
                <a:gd name="connsiteX0" fmla="*/ 0 w 3605954"/>
                <a:gd name="connsiteY0" fmla="*/ 132843 h 797040"/>
                <a:gd name="connsiteX1" fmla="*/ 132843 w 3605954"/>
                <a:gd name="connsiteY1" fmla="*/ 0 h 797040"/>
                <a:gd name="connsiteX2" fmla="*/ 3473111 w 3605954"/>
                <a:gd name="connsiteY2" fmla="*/ 0 h 797040"/>
                <a:gd name="connsiteX3" fmla="*/ 3605954 w 3605954"/>
                <a:gd name="connsiteY3" fmla="*/ 132843 h 797040"/>
                <a:gd name="connsiteX4" fmla="*/ 3605954 w 3605954"/>
                <a:gd name="connsiteY4" fmla="*/ 664197 h 797040"/>
                <a:gd name="connsiteX5" fmla="*/ 3473111 w 3605954"/>
                <a:gd name="connsiteY5" fmla="*/ 797040 h 797040"/>
                <a:gd name="connsiteX6" fmla="*/ 132843 w 3605954"/>
                <a:gd name="connsiteY6" fmla="*/ 797040 h 797040"/>
                <a:gd name="connsiteX7" fmla="*/ 0 w 3605954"/>
                <a:gd name="connsiteY7" fmla="*/ 664197 h 797040"/>
                <a:gd name="connsiteX8" fmla="*/ 0 w 3605954"/>
                <a:gd name="connsiteY8" fmla="*/ 132843 h 797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05954" h="797040">
                  <a:moveTo>
                    <a:pt x="0" y="132843"/>
                  </a:moveTo>
                  <a:cubicBezTo>
                    <a:pt x="0" y="59476"/>
                    <a:pt x="59476" y="0"/>
                    <a:pt x="132843" y="0"/>
                  </a:cubicBezTo>
                  <a:lnTo>
                    <a:pt x="3473111" y="0"/>
                  </a:lnTo>
                  <a:cubicBezTo>
                    <a:pt x="3546478" y="0"/>
                    <a:pt x="3605954" y="59476"/>
                    <a:pt x="3605954" y="132843"/>
                  </a:cubicBezTo>
                  <a:lnTo>
                    <a:pt x="3605954" y="664197"/>
                  </a:lnTo>
                  <a:cubicBezTo>
                    <a:pt x="3605954" y="737564"/>
                    <a:pt x="3546478" y="797040"/>
                    <a:pt x="3473111" y="797040"/>
                  </a:cubicBezTo>
                  <a:lnTo>
                    <a:pt x="132843" y="797040"/>
                  </a:lnTo>
                  <a:cubicBezTo>
                    <a:pt x="59476" y="797040"/>
                    <a:pt x="0" y="737564"/>
                    <a:pt x="0" y="664197"/>
                  </a:cubicBezTo>
                  <a:lnTo>
                    <a:pt x="0" y="132843"/>
                  </a:ln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3750088"/>
                <a:satOff val="-5627"/>
                <a:lumOff val="-915"/>
                <a:alphaOff val="0"/>
              </a:schemeClr>
            </a:fillRef>
            <a:effectRef idx="1">
              <a:schemeClr val="accent3">
                <a:hueOff val="3750088"/>
                <a:satOff val="-5627"/>
                <a:lumOff val="-91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0198" tIns="38908" rIns="200198" bIns="38908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3200" b="1" kern="1200" dirty="0" smtClean="0">
                  <a:latin typeface="微软雅黑" pitchFamily="34" charset="-122"/>
                  <a:ea typeface="微软雅黑" pitchFamily="34" charset="-122"/>
                </a:rPr>
                <a:t>技术与服务</a:t>
              </a:r>
              <a:endParaRPr lang="zh-CN" altLang="en-US" sz="3200" b="1" kern="120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364434" y="3694607"/>
            <a:ext cx="4705197" cy="957945"/>
            <a:chOff x="2364434" y="3351460"/>
            <a:chExt cx="4705197" cy="957945"/>
          </a:xfrm>
        </p:grpSpPr>
        <p:sp>
          <p:nvSpPr>
            <p:cNvPr id="9" name="矩形 8"/>
            <p:cNvSpPr/>
            <p:nvPr/>
          </p:nvSpPr>
          <p:spPr>
            <a:xfrm>
              <a:off x="2364434" y="3629005"/>
              <a:ext cx="4705197" cy="680400"/>
            </a:xfrm>
            <a:prstGeom prst="rect">
              <a:avLst/>
            </a:prstGeom>
          </p:spPr>
          <p:style>
            <a:lnRef idx="2">
              <a:schemeClr val="accent3">
                <a:hueOff val="7500176"/>
                <a:satOff val="-11253"/>
                <a:lumOff val="-183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任意多边形 9"/>
            <p:cNvSpPr/>
            <p:nvPr/>
          </p:nvSpPr>
          <p:spPr>
            <a:xfrm>
              <a:off x="2669155" y="3351460"/>
              <a:ext cx="4063063" cy="797040"/>
            </a:xfrm>
            <a:custGeom>
              <a:avLst/>
              <a:gdLst>
                <a:gd name="connsiteX0" fmla="*/ 0 w 4016971"/>
                <a:gd name="connsiteY0" fmla="*/ 132843 h 797040"/>
                <a:gd name="connsiteX1" fmla="*/ 132843 w 4016971"/>
                <a:gd name="connsiteY1" fmla="*/ 0 h 797040"/>
                <a:gd name="connsiteX2" fmla="*/ 3884128 w 4016971"/>
                <a:gd name="connsiteY2" fmla="*/ 0 h 797040"/>
                <a:gd name="connsiteX3" fmla="*/ 4016971 w 4016971"/>
                <a:gd name="connsiteY3" fmla="*/ 132843 h 797040"/>
                <a:gd name="connsiteX4" fmla="*/ 4016971 w 4016971"/>
                <a:gd name="connsiteY4" fmla="*/ 664197 h 797040"/>
                <a:gd name="connsiteX5" fmla="*/ 3884128 w 4016971"/>
                <a:gd name="connsiteY5" fmla="*/ 797040 h 797040"/>
                <a:gd name="connsiteX6" fmla="*/ 132843 w 4016971"/>
                <a:gd name="connsiteY6" fmla="*/ 797040 h 797040"/>
                <a:gd name="connsiteX7" fmla="*/ 0 w 4016971"/>
                <a:gd name="connsiteY7" fmla="*/ 664197 h 797040"/>
                <a:gd name="connsiteX8" fmla="*/ 0 w 4016971"/>
                <a:gd name="connsiteY8" fmla="*/ 132843 h 797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16971" h="797040">
                  <a:moveTo>
                    <a:pt x="0" y="132843"/>
                  </a:moveTo>
                  <a:cubicBezTo>
                    <a:pt x="0" y="59476"/>
                    <a:pt x="59476" y="0"/>
                    <a:pt x="132843" y="0"/>
                  </a:cubicBezTo>
                  <a:lnTo>
                    <a:pt x="3884128" y="0"/>
                  </a:lnTo>
                  <a:cubicBezTo>
                    <a:pt x="3957495" y="0"/>
                    <a:pt x="4016971" y="59476"/>
                    <a:pt x="4016971" y="132843"/>
                  </a:cubicBezTo>
                  <a:lnTo>
                    <a:pt x="4016971" y="664197"/>
                  </a:lnTo>
                  <a:cubicBezTo>
                    <a:pt x="4016971" y="737564"/>
                    <a:pt x="3957495" y="797040"/>
                    <a:pt x="3884128" y="797040"/>
                  </a:cubicBezTo>
                  <a:lnTo>
                    <a:pt x="132843" y="797040"/>
                  </a:lnTo>
                  <a:cubicBezTo>
                    <a:pt x="59476" y="797040"/>
                    <a:pt x="0" y="737564"/>
                    <a:pt x="0" y="664197"/>
                  </a:cubicBezTo>
                  <a:lnTo>
                    <a:pt x="0" y="132843"/>
                  </a:ln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7500176"/>
                <a:satOff val="-11253"/>
                <a:lumOff val="-1830"/>
                <a:alphaOff val="0"/>
              </a:schemeClr>
            </a:fillRef>
            <a:effectRef idx="1">
              <a:schemeClr val="accent3">
                <a:hueOff val="7500176"/>
                <a:satOff val="-11253"/>
                <a:lumOff val="-183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0198" tIns="38908" rIns="200198" bIns="38908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3200" b="1" kern="1200" dirty="0" smtClean="0">
                  <a:latin typeface="微软雅黑" pitchFamily="34" charset="-122"/>
                  <a:ea typeface="微软雅黑" pitchFamily="34" charset="-122"/>
                </a:rPr>
                <a:t>市场分析与</a:t>
              </a:r>
              <a:r>
                <a:rPr lang="zh-CN" altLang="en-US" sz="3200" b="1" dirty="0">
                  <a:latin typeface="微软雅黑" pitchFamily="34" charset="-122"/>
                  <a:ea typeface="微软雅黑" pitchFamily="34" charset="-122"/>
                </a:rPr>
                <a:t>公司管理</a:t>
              </a:r>
              <a:endParaRPr lang="zh-CN" altLang="en-US" sz="1400" b="1" kern="120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2148392" y="4919327"/>
            <a:ext cx="5087904" cy="957945"/>
            <a:chOff x="2148392" y="4576180"/>
            <a:chExt cx="5087904" cy="957945"/>
          </a:xfrm>
        </p:grpSpPr>
        <p:sp>
          <p:nvSpPr>
            <p:cNvPr id="12" name="矩形 11"/>
            <p:cNvSpPr/>
            <p:nvPr/>
          </p:nvSpPr>
          <p:spPr>
            <a:xfrm>
              <a:off x="2148392" y="4853725"/>
              <a:ext cx="5087904" cy="680400"/>
            </a:xfrm>
            <a:prstGeom prst="rect">
              <a:avLst/>
            </a:prstGeom>
          </p:spPr>
          <p:style>
            <a:lnRef idx="2">
              <a:schemeClr val="accent3">
                <a:hueOff val="11250264"/>
                <a:satOff val="-16880"/>
                <a:lumOff val="-2745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任意多边形 12"/>
            <p:cNvSpPr/>
            <p:nvPr/>
          </p:nvSpPr>
          <p:spPr>
            <a:xfrm>
              <a:off x="2532562" y="4576180"/>
              <a:ext cx="4343710" cy="797040"/>
            </a:xfrm>
            <a:custGeom>
              <a:avLst/>
              <a:gdLst>
                <a:gd name="connsiteX0" fmla="*/ 0 w 4343710"/>
                <a:gd name="connsiteY0" fmla="*/ 132843 h 797040"/>
                <a:gd name="connsiteX1" fmla="*/ 132843 w 4343710"/>
                <a:gd name="connsiteY1" fmla="*/ 0 h 797040"/>
                <a:gd name="connsiteX2" fmla="*/ 4210867 w 4343710"/>
                <a:gd name="connsiteY2" fmla="*/ 0 h 797040"/>
                <a:gd name="connsiteX3" fmla="*/ 4343710 w 4343710"/>
                <a:gd name="connsiteY3" fmla="*/ 132843 h 797040"/>
                <a:gd name="connsiteX4" fmla="*/ 4343710 w 4343710"/>
                <a:gd name="connsiteY4" fmla="*/ 664197 h 797040"/>
                <a:gd name="connsiteX5" fmla="*/ 4210867 w 4343710"/>
                <a:gd name="connsiteY5" fmla="*/ 797040 h 797040"/>
                <a:gd name="connsiteX6" fmla="*/ 132843 w 4343710"/>
                <a:gd name="connsiteY6" fmla="*/ 797040 h 797040"/>
                <a:gd name="connsiteX7" fmla="*/ 0 w 4343710"/>
                <a:gd name="connsiteY7" fmla="*/ 664197 h 797040"/>
                <a:gd name="connsiteX8" fmla="*/ 0 w 4343710"/>
                <a:gd name="connsiteY8" fmla="*/ 132843 h 797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3710" h="797040">
                  <a:moveTo>
                    <a:pt x="0" y="132843"/>
                  </a:moveTo>
                  <a:cubicBezTo>
                    <a:pt x="0" y="59476"/>
                    <a:pt x="59476" y="0"/>
                    <a:pt x="132843" y="0"/>
                  </a:cubicBezTo>
                  <a:lnTo>
                    <a:pt x="4210867" y="0"/>
                  </a:lnTo>
                  <a:cubicBezTo>
                    <a:pt x="4284234" y="0"/>
                    <a:pt x="4343710" y="59476"/>
                    <a:pt x="4343710" y="132843"/>
                  </a:cubicBezTo>
                  <a:lnTo>
                    <a:pt x="4343710" y="664197"/>
                  </a:lnTo>
                  <a:cubicBezTo>
                    <a:pt x="4343710" y="737564"/>
                    <a:pt x="4284234" y="797040"/>
                    <a:pt x="4210867" y="797040"/>
                  </a:cubicBezTo>
                  <a:lnTo>
                    <a:pt x="132843" y="797040"/>
                  </a:lnTo>
                  <a:cubicBezTo>
                    <a:pt x="59476" y="797040"/>
                    <a:pt x="0" y="737564"/>
                    <a:pt x="0" y="664197"/>
                  </a:cubicBezTo>
                  <a:lnTo>
                    <a:pt x="0" y="132843"/>
                  </a:ln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1250264"/>
                <a:satOff val="-16880"/>
                <a:lumOff val="-2745"/>
                <a:alphaOff val="0"/>
              </a:schemeClr>
            </a:fillRef>
            <a:effectRef idx="1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0198" tIns="38908" rIns="200198" bIns="38908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3200" b="1" kern="1200" dirty="0" smtClean="0">
                  <a:latin typeface="微软雅黑" pitchFamily="34" charset="-122"/>
                  <a:ea typeface="微软雅黑" pitchFamily="34" charset="-122"/>
                </a:rPr>
                <a:t>财务与风险分析</a:t>
              </a:r>
              <a:endParaRPr lang="zh-CN" altLang="en-US" sz="1400" b="1" kern="120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4" name="任意多边形 13"/>
          <p:cNvSpPr/>
          <p:nvPr/>
        </p:nvSpPr>
        <p:spPr>
          <a:xfrm>
            <a:off x="3053886" y="1139924"/>
            <a:ext cx="3114159" cy="797040"/>
          </a:xfrm>
          <a:custGeom>
            <a:avLst/>
            <a:gdLst>
              <a:gd name="connsiteX0" fmla="*/ 0 w 3114159"/>
              <a:gd name="connsiteY0" fmla="*/ 132843 h 797040"/>
              <a:gd name="connsiteX1" fmla="*/ 132843 w 3114159"/>
              <a:gd name="connsiteY1" fmla="*/ 0 h 797040"/>
              <a:gd name="connsiteX2" fmla="*/ 2981316 w 3114159"/>
              <a:gd name="connsiteY2" fmla="*/ 0 h 797040"/>
              <a:gd name="connsiteX3" fmla="*/ 3114159 w 3114159"/>
              <a:gd name="connsiteY3" fmla="*/ 132843 h 797040"/>
              <a:gd name="connsiteX4" fmla="*/ 3114159 w 3114159"/>
              <a:gd name="connsiteY4" fmla="*/ 664197 h 797040"/>
              <a:gd name="connsiteX5" fmla="*/ 2981316 w 3114159"/>
              <a:gd name="connsiteY5" fmla="*/ 797040 h 797040"/>
              <a:gd name="connsiteX6" fmla="*/ 132843 w 3114159"/>
              <a:gd name="connsiteY6" fmla="*/ 797040 h 797040"/>
              <a:gd name="connsiteX7" fmla="*/ 0 w 3114159"/>
              <a:gd name="connsiteY7" fmla="*/ 664197 h 797040"/>
              <a:gd name="connsiteX8" fmla="*/ 0 w 3114159"/>
              <a:gd name="connsiteY8" fmla="*/ 132843 h 79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14159" h="797040">
                <a:moveTo>
                  <a:pt x="0" y="132843"/>
                </a:moveTo>
                <a:cubicBezTo>
                  <a:pt x="0" y="59476"/>
                  <a:pt x="59476" y="0"/>
                  <a:pt x="132843" y="0"/>
                </a:cubicBezTo>
                <a:lnTo>
                  <a:pt x="2981316" y="0"/>
                </a:lnTo>
                <a:cubicBezTo>
                  <a:pt x="3054683" y="0"/>
                  <a:pt x="3114159" y="59476"/>
                  <a:pt x="3114159" y="132843"/>
                </a:cubicBezTo>
                <a:lnTo>
                  <a:pt x="3114159" y="664197"/>
                </a:lnTo>
                <a:cubicBezTo>
                  <a:pt x="3114159" y="737564"/>
                  <a:pt x="3054683" y="797040"/>
                  <a:pt x="2981316" y="797040"/>
                </a:cubicBezTo>
                <a:lnTo>
                  <a:pt x="132843" y="797040"/>
                </a:lnTo>
                <a:cubicBezTo>
                  <a:pt x="59476" y="797040"/>
                  <a:pt x="0" y="737564"/>
                  <a:pt x="0" y="664197"/>
                </a:cubicBezTo>
                <a:lnTo>
                  <a:pt x="0" y="132843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0198" tIns="38908" rIns="200198" bIns="38908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3200" b="1" kern="1200" dirty="0" smtClean="0">
                <a:latin typeface="微软雅黑" pitchFamily="34" charset="-122"/>
                <a:ea typeface="微软雅黑" pitchFamily="34" charset="-122"/>
              </a:rPr>
              <a:t>创业背景</a:t>
            </a:r>
            <a:endParaRPr lang="zh-CN" altLang="en-US" sz="3200" b="1" kern="1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12160" y="4092117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总经理：张凯</a:t>
            </a:r>
            <a:endParaRPr lang="zh-CN" altLang="en-US" sz="2000" b="1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-36512" y="-35062"/>
            <a:ext cx="1512168" cy="1015790"/>
            <a:chOff x="107504" y="-35062"/>
            <a:chExt cx="1512168" cy="1015790"/>
          </a:xfrm>
        </p:grpSpPr>
        <p:pic>
          <p:nvPicPr>
            <p:cNvPr id="19" name="Picture 4" descr="C:\Users\凯凯 ERIC\Desktop\商标1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-35062"/>
              <a:ext cx="1013878" cy="10157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977366" y="188640"/>
              <a:ext cx="6423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chemeClr val="accent2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大禹岩土</a:t>
              </a:r>
              <a:endParaRPr lang="zh-CN" altLang="en-US" b="1" dirty="0">
                <a:solidFill>
                  <a:schemeClr val="accent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292080" y="6485274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山东大禹岩土工程有限责任公司</a:t>
            </a:r>
            <a:endParaRPr lang="zh-CN" altLang="en-US" sz="20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7854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78709" y="125688"/>
            <a:ext cx="6786582" cy="73116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spc="50" dirty="0" smtClean="0">
                <a:ln w="11430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技术的持续创新发展</a:t>
            </a:r>
            <a:endParaRPr lang="zh-CN" altLang="en-US" sz="3600" b="1" spc="50" dirty="0">
              <a:ln w="11430">
                <a:solidFill>
                  <a:schemeClr val="bg1"/>
                </a:solidFill>
              </a:ln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83568" y="1300698"/>
            <a:ext cx="76658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高新产业通常拿出公司年收益的</a:t>
            </a:r>
            <a:r>
              <a:rPr lang="en-US" altLang="zh-CN" sz="20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10%</a:t>
            </a:r>
            <a:r>
              <a:rPr lang="zh-CN" altLang="en-US" sz="20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用于公司技术产品的科研创新</a:t>
            </a:r>
            <a:endParaRPr lang="zh-CN" altLang="en-US" sz="20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4968" y="2065973"/>
            <a:ext cx="76254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en-US" sz="24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针对社会发展、面向人观念的改变，</a:t>
            </a:r>
            <a:endParaRPr lang="en-US" altLang="zh-CN" sz="2400" b="1" dirty="0" smtClean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4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   预期产品改革与发展，并将生产提上日程</a:t>
            </a:r>
            <a:endParaRPr lang="zh-CN" altLang="en-US" sz="24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5481" y="3255367"/>
            <a:ext cx="74020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2.</a:t>
            </a:r>
            <a:r>
              <a:rPr lang="zh-CN" altLang="en-US" sz="24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对未完善的技术加大投入，尽快完善，</a:t>
            </a:r>
            <a:endParaRPr lang="en-US" altLang="zh-CN" sz="2400" b="1" dirty="0" smtClean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4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4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zh-CN" altLang="en-US" sz="24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为客户提供最为尊贵的售后体验</a:t>
            </a:r>
            <a:endParaRPr lang="zh-CN" altLang="en-US" sz="24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7584" y="4509120"/>
            <a:ext cx="74020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en-US" altLang="zh-CN" sz="24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.</a:t>
            </a:r>
            <a:r>
              <a:rPr lang="zh-CN" altLang="en-US" sz="24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涉及相似领域，开辟衍生领域，</a:t>
            </a:r>
            <a:endParaRPr lang="en-US" altLang="zh-CN" sz="2400" b="1" dirty="0" smtClean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4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4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zh-CN" altLang="en-US" sz="24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在不断变化的经济浪潮中寻得长生不老之药</a:t>
            </a:r>
            <a:endParaRPr lang="zh-CN" altLang="en-US" sz="24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1541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78709" y="125688"/>
            <a:ext cx="6786582" cy="73116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spc="50" dirty="0" smtClean="0">
                <a:ln w="11430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技术的优势</a:t>
            </a:r>
            <a:endParaRPr lang="zh-CN" altLang="en-US" sz="3600" b="1" spc="50" dirty="0">
              <a:ln w="11430">
                <a:solidFill>
                  <a:schemeClr val="bg1"/>
                </a:solidFill>
              </a:ln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83568" y="2060848"/>
            <a:ext cx="54681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优良的评判通常是</a:t>
            </a:r>
            <a:r>
              <a:rPr lang="zh-CN" altLang="en-US" sz="24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通过与对手的对比</a:t>
            </a:r>
            <a:r>
              <a:rPr lang="zh-CN" altLang="en-US" sz="20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得出的</a:t>
            </a:r>
            <a:endParaRPr lang="zh-CN" altLang="en-US" sz="20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83568" y="2672333"/>
            <a:ext cx="7366119" cy="16927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技术总监在与竞争对手的对比中不要过于自信，盲目崇拜自己。</a:t>
            </a:r>
            <a:endParaRPr lang="en-US" altLang="zh-CN" sz="2000" b="1" dirty="0" smtClean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忌</a:t>
            </a:r>
            <a:r>
              <a:rPr lang="zh-CN" altLang="en-US" sz="20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带感情色彩入文本</a:t>
            </a:r>
            <a:endParaRPr lang="en-US" altLang="zh-CN" sz="2000" b="1" dirty="0" smtClean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忌</a:t>
            </a:r>
            <a:r>
              <a:rPr lang="zh-CN" altLang="en-US" sz="20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贬低别人，抬高自己</a:t>
            </a:r>
            <a:endParaRPr lang="en-US" altLang="zh-CN" sz="2000" b="1" dirty="0" smtClean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忌</a:t>
            </a:r>
            <a:r>
              <a:rPr lang="zh-CN" altLang="en-US" sz="20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悲观预期</a:t>
            </a:r>
            <a:endParaRPr lang="zh-CN" altLang="en-US" sz="20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83568" y="1300698"/>
            <a:ext cx="66479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优点的提炼要抓住市场需求，要简单明确</a:t>
            </a:r>
            <a:endParaRPr lang="zh-CN" altLang="en-US" sz="28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889968" y="4805098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性能一般，成本低</a:t>
            </a:r>
            <a:endParaRPr lang="zh-CN" altLang="en-US" sz="20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243058" y="5630997"/>
            <a:ext cx="1467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价高，性优</a:t>
            </a:r>
            <a:endParaRPr lang="zh-CN" altLang="en-US" sz="20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110316" y="4743543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性价比</a:t>
            </a:r>
            <a:endParaRPr lang="zh-CN" altLang="en-US" sz="28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276006" y="5563220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效率</a:t>
            </a:r>
            <a:endParaRPr lang="zh-CN" altLang="en-US" sz="28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8895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80732" y="863850"/>
            <a:ext cx="9066934" cy="5654074"/>
            <a:chOff x="80732" y="863850"/>
            <a:chExt cx="9066934" cy="5654074"/>
          </a:xfrm>
        </p:grpSpPr>
        <p:grpSp>
          <p:nvGrpSpPr>
            <p:cNvPr id="6" name="组合 25"/>
            <p:cNvGrpSpPr>
              <a:grpSpLocks/>
            </p:cNvGrpSpPr>
            <p:nvPr/>
          </p:nvGrpSpPr>
          <p:grpSpPr bwMode="auto">
            <a:xfrm>
              <a:off x="1842790" y="899067"/>
              <a:ext cx="1289050" cy="928687"/>
              <a:chOff x="714348" y="785794"/>
              <a:chExt cx="1356905" cy="857256"/>
            </a:xfrm>
            <a:solidFill>
              <a:schemeClr val="accent1"/>
            </a:solidFill>
          </p:grpSpPr>
          <p:sp>
            <p:nvSpPr>
              <p:cNvPr id="4" name="圆角矩形 3"/>
              <p:cNvSpPr/>
              <p:nvPr/>
            </p:nvSpPr>
            <p:spPr bwMode="auto">
              <a:xfrm>
                <a:off x="714348" y="785794"/>
                <a:ext cx="1356905" cy="857256"/>
              </a:xfrm>
              <a:prstGeom prst="round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0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7210" name="TextBox 7"/>
              <p:cNvSpPr txBox="1">
                <a:spLocks noChangeArrowheads="1"/>
              </p:cNvSpPr>
              <p:nvPr/>
            </p:nvSpPr>
            <p:spPr bwMode="auto">
              <a:xfrm>
                <a:off x="838195" y="917698"/>
                <a:ext cx="1233058" cy="5966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zh-CN" altLang="en-US" b="1" dirty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地质分析</a:t>
                </a:r>
                <a:endParaRPr lang="en-US" altLang="zh-CN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>
                  <a:defRPr/>
                </a:pPr>
                <a:r>
                  <a:rPr lang="zh-CN" altLang="en-US" b="1" dirty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综合探测</a:t>
                </a:r>
              </a:p>
            </p:txBody>
          </p:sp>
        </p:grpSp>
        <p:grpSp>
          <p:nvGrpSpPr>
            <p:cNvPr id="10" name="组合 20"/>
            <p:cNvGrpSpPr>
              <a:grpSpLocks/>
            </p:cNvGrpSpPr>
            <p:nvPr/>
          </p:nvGrpSpPr>
          <p:grpSpPr bwMode="auto">
            <a:xfrm>
              <a:off x="98098" y="1772816"/>
              <a:ext cx="1305550" cy="928684"/>
              <a:chOff x="571472" y="2643182"/>
              <a:chExt cx="2521732" cy="857549"/>
            </a:xfrm>
            <a:solidFill>
              <a:schemeClr val="accent1"/>
            </a:solidFill>
          </p:grpSpPr>
          <p:sp>
            <p:nvSpPr>
              <p:cNvPr id="41" name="圆角矩形 40"/>
              <p:cNvSpPr/>
              <p:nvPr/>
            </p:nvSpPr>
            <p:spPr bwMode="auto">
              <a:xfrm>
                <a:off x="571472" y="2643182"/>
                <a:ext cx="2428892" cy="857549"/>
              </a:xfrm>
              <a:prstGeom prst="round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0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42" name="TextBox 4"/>
              <p:cNvSpPr txBox="1">
                <a:spLocks noChangeArrowheads="1"/>
              </p:cNvSpPr>
              <p:nvPr/>
            </p:nvSpPr>
            <p:spPr bwMode="auto">
              <a:xfrm>
                <a:off x="644915" y="2778951"/>
                <a:ext cx="2448289" cy="5968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zh-CN" altLang="en-US" b="1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估算裂隙</a:t>
                </a:r>
                <a:endParaRPr lang="en-US" altLang="zh-CN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algn="ctr">
                  <a:defRPr/>
                </a:pPr>
                <a:r>
                  <a:rPr lang="zh-CN" altLang="en-US" b="1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含水量</a:t>
                </a:r>
                <a:endParaRPr lang="zh-CN" altLang="en-US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46" name="组合 20"/>
            <p:cNvGrpSpPr>
              <a:grpSpLocks/>
            </p:cNvGrpSpPr>
            <p:nvPr/>
          </p:nvGrpSpPr>
          <p:grpSpPr bwMode="auto">
            <a:xfrm>
              <a:off x="80732" y="2996952"/>
              <a:ext cx="1305550" cy="928684"/>
              <a:chOff x="571472" y="2643182"/>
              <a:chExt cx="2521732" cy="857549"/>
            </a:xfrm>
            <a:solidFill>
              <a:schemeClr val="accent1"/>
            </a:solidFill>
          </p:grpSpPr>
          <p:sp>
            <p:nvSpPr>
              <p:cNvPr id="48" name="圆角矩形 47"/>
              <p:cNvSpPr/>
              <p:nvPr/>
            </p:nvSpPr>
            <p:spPr bwMode="auto">
              <a:xfrm>
                <a:off x="571472" y="2643182"/>
                <a:ext cx="2428892" cy="857549"/>
              </a:xfrm>
              <a:prstGeom prst="round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0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49" name="TextBox 4"/>
              <p:cNvSpPr txBox="1">
                <a:spLocks noChangeArrowheads="1"/>
              </p:cNvSpPr>
              <p:nvPr/>
            </p:nvSpPr>
            <p:spPr bwMode="auto">
              <a:xfrm>
                <a:off x="644916" y="2778951"/>
                <a:ext cx="2448288" cy="554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zh-CN" altLang="en-US" b="1" dirty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水压水流速度确定</a:t>
                </a:r>
              </a:p>
            </p:txBody>
          </p:sp>
        </p:grpSp>
        <p:grpSp>
          <p:nvGrpSpPr>
            <p:cNvPr id="50" name="组合 20"/>
            <p:cNvGrpSpPr>
              <a:grpSpLocks/>
            </p:cNvGrpSpPr>
            <p:nvPr/>
          </p:nvGrpSpPr>
          <p:grpSpPr bwMode="auto">
            <a:xfrm>
              <a:off x="80732" y="4484304"/>
              <a:ext cx="1327253" cy="928684"/>
              <a:chOff x="571472" y="2643182"/>
              <a:chExt cx="2563652" cy="857549"/>
            </a:xfrm>
            <a:solidFill>
              <a:schemeClr val="accent1"/>
            </a:solidFill>
          </p:grpSpPr>
          <p:sp>
            <p:nvSpPr>
              <p:cNvPr id="51" name="圆角矩形 50"/>
              <p:cNvSpPr/>
              <p:nvPr/>
            </p:nvSpPr>
            <p:spPr bwMode="auto">
              <a:xfrm>
                <a:off x="571472" y="2643182"/>
                <a:ext cx="2428892" cy="857549"/>
              </a:xfrm>
              <a:prstGeom prst="roundRect">
                <a:avLst/>
              </a:prstGeom>
              <a:solidFill>
                <a:srgbClr val="0070C0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0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52" name="TextBox 4"/>
              <p:cNvSpPr txBox="1">
                <a:spLocks noChangeArrowheads="1"/>
              </p:cNvSpPr>
              <p:nvPr/>
            </p:nvSpPr>
            <p:spPr bwMode="auto">
              <a:xfrm>
                <a:off x="686836" y="2794862"/>
                <a:ext cx="2448288" cy="5968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zh-CN" altLang="en-US" b="1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注浆方案设计确定</a:t>
                </a:r>
                <a:endParaRPr lang="zh-CN" altLang="en-US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53" name="组合 20"/>
            <p:cNvGrpSpPr>
              <a:grpSpLocks/>
            </p:cNvGrpSpPr>
            <p:nvPr/>
          </p:nvGrpSpPr>
          <p:grpSpPr bwMode="auto">
            <a:xfrm>
              <a:off x="1503535" y="5589237"/>
              <a:ext cx="1327253" cy="928684"/>
              <a:chOff x="571472" y="2643182"/>
              <a:chExt cx="2563652" cy="857549"/>
            </a:xfrm>
            <a:solidFill>
              <a:schemeClr val="accent1"/>
            </a:solidFill>
          </p:grpSpPr>
          <p:sp>
            <p:nvSpPr>
              <p:cNvPr id="54" name="圆角矩形 53"/>
              <p:cNvSpPr/>
              <p:nvPr/>
            </p:nvSpPr>
            <p:spPr bwMode="auto">
              <a:xfrm>
                <a:off x="571472" y="2643182"/>
                <a:ext cx="2428892" cy="857549"/>
              </a:xfrm>
              <a:prstGeom prst="roundRect">
                <a:avLst/>
              </a:prstGeom>
              <a:solidFill>
                <a:srgbClr val="0070C0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0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55" name="TextBox 4"/>
              <p:cNvSpPr txBox="1">
                <a:spLocks noChangeArrowheads="1"/>
              </p:cNvSpPr>
              <p:nvPr/>
            </p:nvSpPr>
            <p:spPr bwMode="auto">
              <a:xfrm>
                <a:off x="686836" y="2794862"/>
                <a:ext cx="2448288" cy="5968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zh-CN" altLang="en-US" b="1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注浆</a:t>
                </a:r>
                <a:endParaRPr lang="en-US" altLang="zh-CN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algn="ctr">
                  <a:defRPr/>
                </a:pPr>
                <a:r>
                  <a:rPr lang="zh-CN" altLang="en-US" b="1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材料配置</a:t>
                </a:r>
                <a:endParaRPr lang="zh-CN" altLang="en-US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56" name="组合 20"/>
            <p:cNvGrpSpPr>
              <a:grpSpLocks/>
            </p:cNvGrpSpPr>
            <p:nvPr/>
          </p:nvGrpSpPr>
          <p:grpSpPr bwMode="auto">
            <a:xfrm>
              <a:off x="3079519" y="5589234"/>
              <a:ext cx="1340008" cy="928684"/>
              <a:chOff x="571472" y="2643182"/>
              <a:chExt cx="2588288" cy="857549"/>
            </a:xfrm>
            <a:solidFill>
              <a:schemeClr val="accent1"/>
            </a:solidFill>
          </p:grpSpPr>
          <p:sp>
            <p:nvSpPr>
              <p:cNvPr id="57" name="圆角矩形 56"/>
              <p:cNvSpPr/>
              <p:nvPr/>
            </p:nvSpPr>
            <p:spPr bwMode="auto">
              <a:xfrm>
                <a:off x="571472" y="2643182"/>
                <a:ext cx="2428892" cy="857549"/>
              </a:xfrm>
              <a:prstGeom prst="roundRect">
                <a:avLst/>
              </a:prstGeom>
              <a:solidFill>
                <a:srgbClr val="0070C0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0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58" name="TextBox 4"/>
              <p:cNvSpPr txBox="1">
                <a:spLocks noChangeArrowheads="1"/>
              </p:cNvSpPr>
              <p:nvPr/>
            </p:nvSpPr>
            <p:spPr bwMode="auto">
              <a:xfrm>
                <a:off x="711472" y="2928620"/>
                <a:ext cx="2448288" cy="3410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zh-CN" altLang="en-US" b="1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试验</a:t>
                </a:r>
                <a:r>
                  <a:rPr lang="zh-CN" altLang="en-US" b="1" dirty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检测</a:t>
                </a:r>
              </a:p>
            </p:txBody>
          </p:sp>
        </p:grpSp>
        <p:grpSp>
          <p:nvGrpSpPr>
            <p:cNvPr id="59" name="组合 25"/>
            <p:cNvGrpSpPr>
              <a:grpSpLocks/>
            </p:cNvGrpSpPr>
            <p:nvPr/>
          </p:nvGrpSpPr>
          <p:grpSpPr bwMode="auto">
            <a:xfrm>
              <a:off x="4742378" y="5589234"/>
              <a:ext cx="1289050" cy="928687"/>
              <a:chOff x="714348" y="785794"/>
              <a:chExt cx="1356905" cy="857256"/>
            </a:xfrm>
            <a:solidFill>
              <a:schemeClr val="accent1"/>
            </a:solidFill>
          </p:grpSpPr>
          <p:sp>
            <p:nvSpPr>
              <p:cNvPr id="60" name="圆角矩形 59"/>
              <p:cNvSpPr/>
              <p:nvPr/>
            </p:nvSpPr>
            <p:spPr bwMode="auto">
              <a:xfrm>
                <a:off x="714348" y="785794"/>
                <a:ext cx="1356905" cy="857256"/>
              </a:xfrm>
              <a:prstGeom prst="roundRect">
                <a:avLst/>
              </a:prstGeom>
              <a:solidFill>
                <a:srgbClr val="C0000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0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63" name="TextBox 7"/>
              <p:cNvSpPr txBox="1">
                <a:spLocks noChangeArrowheads="1"/>
              </p:cNvSpPr>
              <p:nvPr/>
            </p:nvSpPr>
            <p:spPr bwMode="auto">
              <a:xfrm>
                <a:off x="776272" y="927030"/>
                <a:ext cx="1233058" cy="5966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zh-CN" altLang="en-US" b="1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关键孔</a:t>
                </a:r>
                <a:endParaRPr lang="en-US" altLang="zh-CN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algn="ctr">
                  <a:defRPr/>
                </a:pPr>
                <a:r>
                  <a:rPr lang="zh-CN" altLang="en-US" b="1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布置</a:t>
                </a:r>
                <a:endParaRPr lang="zh-CN" altLang="en-US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64" name="组合 25"/>
            <p:cNvGrpSpPr>
              <a:grpSpLocks/>
            </p:cNvGrpSpPr>
            <p:nvPr/>
          </p:nvGrpSpPr>
          <p:grpSpPr bwMode="auto">
            <a:xfrm>
              <a:off x="6368197" y="5589237"/>
              <a:ext cx="1289050" cy="928687"/>
              <a:chOff x="714348" y="785794"/>
              <a:chExt cx="1356905" cy="857256"/>
            </a:xfrm>
            <a:solidFill>
              <a:schemeClr val="accent1"/>
            </a:solidFill>
          </p:grpSpPr>
          <p:sp>
            <p:nvSpPr>
              <p:cNvPr id="65" name="圆角矩形 64"/>
              <p:cNvSpPr/>
              <p:nvPr/>
            </p:nvSpPr>
            <p:spPr bwMode="auto">
              <a:xfrm>
                <a:off x="714348" y="785794"/>
                <a:ext cx="1356905" cy="857256"/>
              </a:xfrm>
              <a:prstGeom prst="roundRect">
                <a:avLst/>
              </a:prstGeom>
              <a:solidFill>
                <a:srgbClr val="C0000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0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66" name="TextBox 7"/>
              <p:cNvSpPr txBox="1">
                <a:spLocks noChangeArrowheads="1"/>
              </p:cNvSpPr>
              <p:nvPr/>
            </p:nvSpPr>
            <p:spPr bwMode="auto">
              <a:xfrm>
                <a:off x="776272" y="927030"/>
                <a:ext cx="1233058" cy="5966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zh-CN" altLang="en-US" b="1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选用先进注浆工艺</a:t>
                </a:r>
                <a:endParaRPr lang="zh-CN" altLang="en-US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68" name="组合 25"/>
            <p:cNvGrpSpPr>
              <a:grpSpLocks/>
            </p:cNvGrpSpPr>
            <p:nvPr/>
          </p:nvGrpSpPr>
          <p:grpSpPr bwMode="auto">
            <a:xfrm>
              <a:off x="7714612" y="4437112"/>
              <a:ext cx="1289050" cy="928687"/>
              <a:chOff x="714348" y="785794"/>
              <a:chExt cx="1356905" cy="857256"/>
            </a:xfrm>
            <a:solidFill>
              <a:schemeClr val="accent1"/>
            </a:solidFill>
          </p:grpSpPr>
          <p:sp>
            <p:nvSpPr>
              <p:cNvPr id="69" name="圆角矩形 68"/>
              <p:cNvSpPr/>
              <p:nvPr/>
            </p:nvSpPr>
            <p:spPr bwMode="auto">
              <a:xfrm>
                <a:off x="714348" y="785794"/>
                <a:ext cx="1356905" cy="857256"/>
              </a:xfrm>
              <a:prstGeom prst="roundRect">
                <a:avLst/>
              </a:prstGeom>
              <a:solidFill>
                <a:srgbClr val="C0000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0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72" name="TextBox 7"/>
              <p:cNvSpPr txBox="1">
                <a:spLocks noChangeArrowheads="1"/>
              </p:cNvSpPr>
              <p:nvPr/>
            </p:nvSpPr>
            <p:spPr bwMode="auto">
              <a:xfrm>
                <a:off x="776272" y="1049054"/>
                <a:ext cx="1233058" cy="3409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zh-CN" altLang="en-US" b="1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注浆施工</a:t>
                </a:r>
                <a:endParaRPr lang="zh-CN" altLang="en-US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73" name="组合 25"/>
            <p:cNvGrpSpPr>
              <a:grpSpLocks/>
            </p:cNvGrpSpPr>
            <p:nvPr/>
          </p:nvGrpSpPr>
          <p:grpSpPr bwMode="auto">
            <a:xfrm>
              <a:off x="7622087" y="3004369"/>
              <a:ext cx="1525579" cy="928687"/>
              <a:chOff x="714348" y="785794"/>
              <a:chExt cx="1356905" cy="857256"/>
            </a:xfrm>
            <a:solidFill>
              <a:schemeClr val="accent1"/>
            </a:solidFill>
          </p:grpSpPr>
          <p:sp>
            <p:nvSpPr>
              <p:cNvPr id="74" name="圆角矩形 73"/>
              <p:cNvSpPr/>
              <p:nvPr/>
            </p:nvSpPr>
            <p:spPr bwMode="auto">
              <a:xfrm>
                <a:off x="714348" y="785794"/>
                <a:ext cx="1356905" cy="857256"/>
              </a:xfrm>
              <a:prstGeom prst="roundRect">
                <a:avLst/>
              </a:prstGeom>
              <a:solidFill>
                <a:schemeClr val="bg2">
                  <a:lumMod val="50000"/>
                </a:schemeClr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0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75" name="TextBox 7"/>
              <p:cNvSpPr txBox="1">
                <a:spLocks noChangeArrowheads="1"/>
              </p:cNvSpPr>
              <p:nvPr/>
            </p:nvSpPr>
            <p:spPr bwMode="auto">
              <a:xfrm>
                <a:off x="790324" y="917698"/>
                <a:ext cx="1233058" cy="5966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zh-CN" altLang="en-US" b="1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计算机技术</a:t>
                </a:r>
                <a:endParaRPr lang="en-US" altLang="zh-CN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algn="ctr">
                  <a:defRPr/>
                </a:pPr>
                <a:r>
                  <a:rPr lang="zh-CN" altLang="en-US" b="1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控制与管理</a:t>
                </a:r>
                <a:endParaRPr lang="zh-CN" altLang="en-US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76" name="组合 25"/>
            <p:cNvGrpSpPr>
              <a:grpSpLocks/>
            </p:cNvGrpSpPr>
            <p:nvPr/>
          </p:nvGrpSpPr>
          <p:grpSpPr bwMode="auto">
            <a:xfrm>
              <a:off x="7707507" y="1772816"/>
              <a:ext cx="1289050" cy="928687"/>
              <a:chOff x="714348" y="785794"/>
              <a:chExt cx="1356905" cy="857256"/>
            </a:xfrm>
            <a:solidFill>
              <a:schemeClr val="accent1"/>
            </a:solidFill>
          </p:grpSpPr>
          <p:sp>
            <p:nvSpPr>
              <p:cNvPr id="77" name="圆角矩形 76"/>
              <p:cNvSpPr/>
              <p:nvPr/>
            </p:nvSpPr>
            <p:spPr bwMode="auto">
              <a:xfrm>
                <a:off x="714348" y="785794"/>
                <a:ext cx="1356905" cy="857256"/>
              </a:xfrm>
              <a:prstGeom prst="roundRect">
                <a:avLst/>
              </a:prstGeom>
              <a:solidFill>
                <a:schemeClr val="bg2">
                  <a:lumMod val="50000"/>
                </a:schemeClr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0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78" name="TextBox 7"/>
              <p:cNvSpPr txBox="1">
                <a:spLocks noChangeArrowheads="1"/>
              </p:cNvSpPr>
              <p:nvPr/>
            </p:nvSpPr>
            <p:spPr bwMode="auto">
              <a:xfrm>
                <a:off x="778737" y="971831"/>
                <a:ext cx="1233058" cy="5966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zh-CN" altLang="en-US" b="1" dirty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注浆</a:t>
                </a:r>
                <a:r>
                  <a:rPr lang="zh-CN" altLang="en-US" b="1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参数</a:t>
                </a:r>
                <a:endParaRPr lang="en-US" altLang="zh-CN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algn="ctr">
                  <a:defRPr/>
                </a:pPr>
                <a:r>
                  <a:rPr lang="zh-CN" altLang="en-US" b="1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调整</a:t>
                </a:r>
                <a:endParaRPr lang="zh-CN" altLang="en-US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79" name="组合 25"/>
            <p:cNvGrpSpPr>
              <a:grpSpLocks/>
            </p:cNvGrpSpPr>
            <p:nvPr/>
          </p:nvGrpSpPr>
          <p:grpSpPr bwMode="auto">
            <a:xfrm>
              <a:off x="5972601" y="863850"/>
              <a:ext cx="1289050" cy="928687"/>
              <a:chOff x="714348" y="785794"/>
              <a:chExt cx="1356905" cy="857256"/>
            </a:xfrm>
            <a:solidFill>
              <a:schemeClr val="accent1"/>
            </a:solidFill>
          </p:grpSpPr>
          <p:sp>
            <p:nvSpPr>
              <p:cNvPr id="80" name="圆角矩形 79"/>
              <p:cNvSpPr/>
              <p:nvPr/>
            </p:nvSpPr>
            <p:spPr bwMode="auto">
              <a:xfrm>
                <a:off x="714348" y="785794"/>
                <a:ext cx="1356905" cy="857256"/>
              </a:xfrm>
              <a:prstGeom prst="roundRect">
                <a:avLst/>
              </a:prstGeom>
              <a:solidFill>
                <a:schemeClr val="bg2">
                  <a:lumMod val="50000"/>
                </a:schemeClr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 anchorCtr="1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0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81" name="TextBox 7"/>
              <p:cNvSpPr txBox="1">
                <a:spLocks noChangeArrowheads="1"/>
              </p:cNvSpPr>
              <p:nvPr/>
            </p:nvSpPr>
            <p:spPr bwMode="auto">
              <a:xfrm>
                <a:off x="778737" y="948622"/>
                <a:ext cx="1233058" cy="5966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zh-CN" altLang="en-US" b="1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后期支护</a:t>
                </a:r>
                <a:endParaRPr lang="en-US" altLang="zh-CN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algn="ctr">
                  <a:defRPr/>
                </a:pPr>
                <a:r>
                  <a:rPr lang="zh-CN" altLang="en-US" b="1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与加固</a:t>
                </a:r>
                <a:endParaRPr lang="zh-CN" altLang="en-US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cxnSp>
          <p:nvCxnSpPr>
            <p:cNvPr id="99" name="AutoShape 26"/>
            <p:cNvCxnSpPr>
              <a:cxnSpLocks noChangeShapeType="1"/>
              <a:endCxn id="41" idx="0"/>
            </p:cNvCxnSpPr>
            <p:nvPr/>
          </p:nvCxnSpPr>
          <p:spPr bwMode="auto">
            <a:xfrm rot="10800000" flipV="1">
              <a:off x="726841" y="1341016"/>
              <a:ext cx="1115950" cy="431800"/>
            </a:xfrm>
            <a:prstGeom prst="curvedConnector2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" name="AutoShape 49"/>
            <p:cNvCxnSpPr>
              <a:cxnSpLocks noChangeShapeType="1"/>
            </p:cNvCxnSpPr>
            <p:nvPr/>
          </p:nvCxnSpPr>
          <p:spPr bwMode="auto">
            <a:xfrm>
              <a:off x="698362" y="2708920"/>
              <a:ext cx="11113" cy="316635"/>
            </a:xfrm>
            <a:prstGeom prst="straightConnector1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4" name="AutoShape 49"/>
            <p:cNvCxnSpPr>
              <a:cxnSpLocks noChangeShapeType="1"/>
            </p:cNvCxnSpPr>
            <p:nvPr/>
          </p:nvCxnSpPr>
          <p:spPr bwMode="auto">
            <a:xfrm>
              <a:off x="687250" y="3933056"/>
              <a:ext cx="11112" cy="547688"/>
            </a:xfrm>
            <a:prstGeom prst="straightConnector1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" name="AutoShape 34"/>
            <p:cNvCxnSpPr>
              <a:cxnSpLocks noChangeShapeType="1"/>
              <a:stCxn id="51" idx="2"/>
              <a:endCxn id="55" idx="1"/>
            </p:cNvCxnSpPr>
            <p:nvPr/>
          </p:nvCxnSpPr>
          <p:spPr bwMode="auto">
            <a:xfrm rot="16200000" flipH="1">
              <a:off x="804530" y="5317933"/>
              <a:ext cx="663677" cy="853786"/>
            </a:xfrm>
            <a:prstGeom prst="curvedConnector2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" name="AutoShape 37"/>
            <p:cNvCxnSpPr>
              <a:cxnSpLocks noChangeShapeType="1"/>
            </p:cNvCxnSpPr>
            <p:nvPr/>
          </p:nvCxnSpPr>
          <p:spPr bwMode="auto">
            <a:xfrm>
              <a:off x="2766689" y="6076665"/>
              <a:ext cx="312830" cy="6350"/>
            </a:xfrm>
            <a:prstGeom prst="straightConnector1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4" name="AutoShape 37"/>
            <p:cNvCxnSpPr>
              <a:cxnSpLocks noChangeShapeType="1"/>
            </p:cNvCxnSpPr>
            <p:nvPr/>
          </p:nvCxnSpPr>
          <p:spPr bwMode="auto">
            <a:xfrm>
              <a:off x="4337004" y="6096024"/>
              <a:ext cx="415925" cy="6350"/>
            </a:xfrm>
            <a:prstGeom prst="straightConnector1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5" name="AutoShape 37"/>
            <p:cNvCxnSpPr>
              <a:cxnSpLocks noChangeShapeType="1"/>
            </p:cNvCxnSpPr>
            <p:nvPr/>
          </p:nvCxnSpPr>
          <p:spPr bwMode="auto">
            <a:xfrm>
              <a:off x="6031282" y="6083015"/>
              <a:ext cx="336915" cy="13009"/>
            </a:xfrm>
            <a:prstGeom prst="straightConnector1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7" name="AutoShape 39"/>
            <p:cNvCxnSpPr>
              <a:cxnSpLocks noChangeShapeType="1"/>
              <a:endCxn id="69" idx="2"/>
            </p:cNvCxnSpPr>
            <p:nvPr/>
          </p:nvCxnSpPr>
          <p:spPr bwMode="auto">
            <a:xfrm flipV="1">
              <a:off x="7659319" y="5365799"/>
              <a:ext cx="699818" cy="699605"/>
            </a:xfrm>
            <a:prstGeom prst="curvedConnector2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9" name="AutoShape 44"/>
            <p:cNvCxnSpPr>
              <a:cxnSpLocks noChangeShapeType="1"/>
            </p:cNvCxnSpPr>
            <p:nvPr/>
          </p:nvCxnSpPr>
          <p:spPr bwMode="auto">
            <a:xfrm flipH="1" flipV="1">
              <a:off x="8400675" y="3933056"/>
              <a:ext cx="11793" cy="501182"/>
            </a:xfrm>
            <a:prstGeom prst="straightConnector1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1" name="AutoShape 44"/>
            <p:cNvCxnSpPr>
              <a:cxnSpLocks noChangeShapeType="1"/>
            </p:cNvCxnSpPr>
            <p:nvPr/>
          </p:nvCxnSpPr>
          <p:spPr bwMode="auto">
            <a:xfrm flipH="1" flipV="1">
              <a:off x="8406571" y="2708920"/>
              <a:ext cx="5898" cy="313762"/>
            </a:xfrm>
            <a:prstGeom prst="straightConnector1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5" name="AutoShape 47"/>
            <p:cNvCxnSpPr>
              <a:cxnSpLocks noChangeShapeType="1"/>
              <a:stCxn id="77" idx="0"/>
            </p:cNvCxnSpPr>
            <p:nvPr/>
          </p:nvCxnSpPr>
          <p:spPr bwMode="auto">
            <a:xfrm rot="16200000" flipV="1">
              <a:off x="7500555" y="921339"/>
              <a:ext cx="566373" cy="1136582"/>
            </a:xfrm>
            <a:prstGeom prst="curvedConnector2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7" name="十字箭头 66"/>
          <p:cNvSpPr/>
          <p:nvPr/>
        </p:nvSpPr>
        <p:spPr>
          <a:xfrm>
            <a:off x="2540000" y="1397000"/>
            <a:ext cx="4063999" cy="4063999"/>
          </a:xfrm>
          <a:prstGeom prst="quadArrow">
            <a:avLst>
              <a:gd name="adj1" fmla="val 2000"/>
              <a:gd name="adj2" fmla="val 4000"/>
              <a:gd name="adj3" fmla="val 5000"/>
            </a:avLst>
          </a:prstGeom>
          <a:solidFill>
            <a:schemeClr val="bg1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2" name="TextBox 61"/>
          <p:cNvSpPr txBox="1"/>
          <p:nvPr/>
        </p:nvSpPr>
        <p:spPr>
          <a:xfrm>
            <a:off x="4710241" y="3545721"/>
            <a:ext cx="1661959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注浆工艺</a:t>
            </a:r>
            <a:endParaRPr lang="zh-CN" altLang="en-US" sz="4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4644007" y="3570901"/>
            <a:ext cx="1389763" cy="132555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203848" y="1988840"/>
            <a:ext cx="1661959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000" b="1" spc="50" dirty="0" smtClean="0">
                <a:ln w="11430"/>
                <a:solidFill>
                  <a:srgbClr val="66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前期探测</a:t>
            </a:r>
            <a:endParaRPr lang="zh-CN" altLang="en-US" sz="4000" b="1" spc="50" dirty="0">
              <a:ln w="11430"/>
              <a:solidFill>
                <a:srgbClr val="6699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710241" y="1988840"/>
            <a:ext cx="1661959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000" b="1" spc="50" dirty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信息</a:t>
            </a:r>
            <a:r>
              <a:rPr lang="zh-CN" altLang="en-US" sz="4000" b="1" spc="50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技术</a:t>
            </a:r>
            <a:endParaRPr lang="zh-CN" altLang="en-US" sz="4000" b="1" spc="50" dirty="0">
              <a:ln w="11430"/>
              <a:solidFill>
                <a:schemeClr val="bg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763687" y="111066"/>
            <a:ext cx="6020053" cy="797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新型注浆</a:t>
            </a:r>
            <a:r>
              <a:rPr lang="zh-CN" altLang="en-US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材料</a:t>
            </a:r>
            <a:r>
              <a:rPr lang="en-US" altLang="zh-CN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—</a:t>
            </a:r>
            <a:r>
              <a:rPr lang="zh-CN" altLang="en-US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核心优势</a:t>
            </a:r>
            <a:endParaRPr lang="zh-CN" altLang="en-US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203848" y="3545721"/>
            <a:ext cx="1661959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0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注浆材料</a:t>
            </a:r>
            <a:endParaRPr lang="zh-CN" altLang="en-US" sz="40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3123116" y="3573016"/>
            <a:ext cx="1376876" cy="132343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5292080" y="6485274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山东大禹岩土工程有限责任公司</a:t>
            </a:r>
            <a:endParaRPr lang="zh-CN" altLang="en-US" sz="20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9" name="任意多边形 88"/>
          <p:cNvSpPr/>
          <p:nvPr/>
        </p:nvSpPr>
        <p:spPr>
          <a:xfrm>
            <a:off x="3060626" y="2446338"/>
            <a:ext cx="2867198" cy="796925"/>
          </a:xfrm>
          <a:custGeom>
            <a:avLst/>
            <a:gdLst>
              <a:gd name="connsiteX0" fmla="*/ 0 w 4343710"/>
              <a:gd name="connsiteY0" fmla="*/ 132843 h 797040"/>
              <a:gd name="connsiteX1" fmla="*/ 132843 w 4343710"/>
              <a:gd name="connsiteY1" fmla="*/ 0 h 797040"/>
              <a:gd name="connsiteX2" fmla="*/ 4210867 w 4343710"/>
              <a:gd name="connsiteY2" fmla="*/ 0 h 797040"/>
              <a:gd name="connsiteX3" fmla="*/ 4343710 w 4343710"/>
              <a:gd name="connsiteY3" fmla="*/ 132843 h 797040"/>
              <a:gd name="connsiteX4" fmla="*/ 4343710 w 4343710"/>
              <a:gd name="connsiteY4" fmla="*/ 664197 h 797040"/>
              <a:gd name="connsiteX5" fmla="*/ 4210867 w 4343710"/>
              <a:gd name="connsiteY5" fmla="*/ 797040 h 797040"/>
              <a:gd name="connsiteX6" fmla="*/ 132843 w 4343710"/>
              <a:gd name="connsiteY6" fmla="*/ 797040 h 797040"/>
              <a:gd name="connsiteX7" fmla="*/ 0 w 4343710"/>
              <a:gd name="connsiteY7" fmla="*/ 664197 h 797040"/>
              <a:gd name="connsiteX8" fmla="*/ 0 w 4343710"/>
              <a:gd name="connsiteY8" fmla="*/ 132843 h 79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43710" h="797040">
                <a:moveTo>
                  <a:pt x="0" y="132843"/>
                </a:moveTo>
                <a:cubicBezTo>
                  <a:pt x="0" y="59476"/>
                  <a:pt x="59476" y="0"/>
                  <a:pt x="132843" y="0"/>
                </a:cubicBezTo>
                <a:lnTo>
                  <a:pt x="4210867" y="0"/>
                </a:lnTo>
                <a:cubicBezTo>
                  <a:pt x="4284234" y="0"/>
                  <a:pt x="4343710" y="59476"/>
                  <a:pt x="4343710" y="132843"/>
                </a:cubicBezTo>
                <a:lnTo>
                  <a:pt x="4343710" y="664197"/>
                </a:lnTo>
                <a:cubicBezTo>
                  <a:pt x="4343710" y="737564"/>
                  <a:pt x="4284234" y="797040"/>
                  <a:pt x="4210867" y="797040"/>
                </a:cubicBezTo>
                <a:lnTo>
                  <a:pt x="132843" y="797040"/>
                </a:lnTo>
                <a:cubicBezTo>
                  <a:pt x="59476" y="797040"/>
                  <a:pt x="0" y="737564"/>
                  <a:pt x="0" y="664197"/>
                </a:cubicBezTo>
                <a:lnTo>
                  <a:pt x="0" y="132843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200198" tIns="38908" rIns="200198" bIns="38908" spcCol="1270" anchor="ctr"/>
          <a:lstStyle/>
          <a:p>
            <a:pPr algn="ctr" defTabSz="14224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zh-CN" altLang="en-US" sz="3600" b="1" dirty="0" smtClean="0">
                <a:latin typeface="微软雅黑" pitchFamily="34" charset="-122"/>
                <a:ea typeface="微软雅黑" pitchFamily="34" charset="-122"/>
              </a:rPr>
              <a:t>技术与服务</a:t>
            </a:r>
            <a:endParaRPr lang="zh-CN" altLang="en-US" sz="36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012160" y="3748970"/>
            <a:ext cx="2371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技术总监：于海洋</a:t>
            </a:r>
            <a:endParaRPr lang="zh-CN" altLang="en-US" sz="2000" b="1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55907181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73988E-6 L -0.36944 -0.3449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72" y="-1724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89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23699E-6 L 0.00364 -0.53272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-26636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60116E-6 L 0.00434 -0.53665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26844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2" nodeType="withEffect">
                                  <p:stCondLst>
                                    <p:cond delay="1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3" nodeType="withEffect">
                                  <p:stCondLst>
                                    <p:cond delay="1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2" grpId="1"/>
      <p:bldP spid="71" grpId="0" animBg="1"/>
      <p:bldP spid="71" grpId="1" animBg="1"/>
      <p:bldP spid="71" grpId="2" animBg="1"/>
      <p:bldP spid="82" grpId="0"/>
      <p:bldP spid="82" grpId="1"/>
      <p:bldP spid="83" grpId="0"/>
      <p:bldP spid="83" grpId="1"/>
      <p:bldP spid="84" grpId="0"/>
      <p:bldP spid="61" grpId="0"/>
      <p:bldP spid="61" grpId="1"/>
      <p:bldP spid="61" grpId="2"/>
      <p:bldP spid="70" grpId="0" animBg="1"/>
      <p:bldP spid="70" grpId="1" animBg="1"/>
      <p:bldP spid="70" grpId="2" animBg="1"/>
      <p:bldP spid="70" grpId="3" animBg="1"/>
      <p:bldP spid="89" grpId="0" animBg="1"/>
      <p:bldP spid="89" grpId="1" animBg="1"/>
      <p:bldP spid="9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436096" y="1772816"/>
            <a:ext cx="1736725" cy="5238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zh-CN" altLang="en-US" sz="2800" b="1" spc="50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强度高</a:t>
            </a:r>
          </a:p>
        </p:txBody>
      </p:sp>
      <p:graphicFrame>
        <p:nvGraphicFramePr>
          <p:cNvPr id="27" name="图表 26"/>
          <p:cNvGraphicFramePr/>
          <p:nvPr>
            <p:extLst>
              <p:ext uri="{D42A27DB-BD31-4B8C-83A1-F6EECF244321}">
                <p14:modId xmlns:p14="http://schemas.microsoft.com/office/powerpoint/2010/main" val="1388671820"/>
              </p:ext>
            </p:extLst>
          </p:nvPr>
        </p:nvGraphicFramePr>
        <p:xfrm>
          <a:off x="4139952" y="2276872"/>
          <a:ext cx="4566332" cy="4214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7591810" y="3213150"/>
            <a:ext cx="1074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力稳</a:t>
            </a:r>
            <a:r>
              <a:rPr lang="zh-CN" altLang="en-US" sz="14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材料</a:t>
            </a:r>
            <a:endParaRPr lang="zh-CN" altLang="en-US" sz="14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591810" y="3933230"/>
            <a:ext cx="1074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 smtClean="0">
                <a:solidFill>
                  <a:srgbClr val="EE1227"/>
                </a:solidFill>
                <a:latin typeface="微软雅黑" pitchFamily="34" charset="-122"/>
                <a:ea typeface="微软雅黑" pitchFamily="34" charset="-122"/>
              </a:rPr>
              <a:t>传统材料</a:t>
            </a:r>
            <a:endParaRPr lang="zh-CN" altLang="en-US" sz="1400" b="1" dirty="0">
              <a:solidFill>
                <a:srgbClr val="EE1227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8" name="组合 4"/>
          <p:cNvGrpSpPr>
            <a:grpSpLocks/>
          </p:cNvGrpSpPr>
          <p:nvPr/>
        </p:nvGrpSpPr>
        <p:grpSpPr bwMode="auto">
          <a:xfrm>
            <a:off x="985093" y="1080120"/>
            <a:ext cx="2100263" cy="3421062"/>
            <a:chOff x="628427" y="604051"/>
            <a:chExt cx="2100036" cy="3421849"/>
          </a:xfrm>
        </p:grpSpPr>
        <p:pic>
          <p:nvPicPr>
            <p:cNvPr id="19" name="Picture 6" descr="未标题-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28427" y="1140749"/>
              <a:ext cx="2034955" cy="2885151"/>
            </a:xfrm>
            <a:prstGeom prst="rect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</p:pic>
        <p:sp>
          <p:nvSpPr>
            <p:cNvPr id="20" name="TextBox 19"/>
            <p:cNvSpPr txBox="1"/>
            <p:nvPr/>
          </p:nvSpPr>
          <p:spPr bwMode="auto">
            <a:xfrm>
              <a:off x="929894" y="604051"/>
              <a:ext cx="1798569" cy="461465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spc="50" dirty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力稳</a:t>
              </a:r>
              <a:r>
                <a:rPr lang="en-US" altLang="zh-CN" sz="2400" b="1" spc="50" dirty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190</a:t>
              </a:r>
              <a:endParaRPr lang="zh-CN" altLang="en-US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1" name="组合 5"/>
          <p:cNvGrpSpPr>
            <a:grpSpLocks/>
          </p:cNvGrpSpPr>
          <p:nvPr/>
        </p:nvGrpSpPr>
        <p:grpSpPr bwMode="auto">
          <a:xfrm>
            <a:off x="3342531" y="1008682"/>
            <a:ext cx="2106612" cy="3481388"/>
            <a:chOff x="3544888" y="544952"/>
            <a:chExt cx="2035796" cy="3480948"/>
          </a:xfrm>
        </p:grpSpPr>
        <p:pic>
          <p:nvPicPr>
            <p:cNvPr id="22" name="Picture 9" descr="未标题-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44888" y="1141777"/>
              <a:ext cx="2035796" cy="2884123"/>
            </a:xfrm>
            <a:prstGeom prst="rect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</p:pic>
        <p:sp>
          <p:nvSpPr>
            <p:cNvPr id="23" name="TextBox 22"/>
            <p:cNvSpPr txBox="1"/>
            <p:nvPr/>
          </p:nvSpPr>
          <p:spPr bwMode="auto">
            <a:xfrm>
              <a:off x="3809940" y="544952"/>
              <a:ext cx="1460779" cy="461952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spc="50" dirty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力稳</a:t>
              </a:r>
              <a:r>
                <a:rPr lang="en-US" altLang="zh-CN" sz="2400" b="1" spc="50" dirty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335</a:t>
              </a:r>
              <a:endParaRPr lang="zh-CN" altLang="en-US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4" name="组合 8"/>
          <p:cNvGrpSpPr>
            <a:grpSpLocks/>
          </p:cNvGrpSpPr>
          <p:nvPr/>
        </p:nvGrpSpPr>
        <p:grpSpPr bwMode="auto">
          <a:xfrm>
            <a:off x="5771406" y="1080120"/>
            <a:ext cx="2112962" cy="3429000"/>
            <a:chOff x="6489701" y="504935"/>
            <a:chExt cx="1970086" cy="3520965"/>
          </a:xfrm>
        </p:grpSpPr>
        <p:pic>
          <p:nvPicPr>
            <p:cNvPr id="25" name="Picture 3" descr="未标题-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489701" y="1072202"/>
              <a:ext cx="1970086" cy="2953698"/>
            </a:xfrm>
            <a:prstGeom prst="rect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</p:pic>
        <p:sp>
          <p:nvSpPr>
            <p:cNvPr id="26" name="TextBox 25"/>
            <p:cNvSpPr txBox="1"/>
            <p:nvPr/>
          </p:nvSpPr>
          <p:spPr bwMode="auto">
            <a:xfrm>
              <a:off x="6749295" y="504935"/>
              <a:ext cx="1683720" cy="461838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spc="50" dirty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力稳</a:t>
              </a:r>
              <a:r>
                <a:rPr lang="en-US" altLang="zh-CN" sz="2400" b="1" spc="50" dirty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370</a:t>
              </a:r>
              <a:endParaRPr lang="zh-CN" altLang="en-US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763687" y="111066"/>
            <a:ext cx="6020053" cy="797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新型注浆</a:t>
            </a:r>
            <a:r>
              <a:rPr lang="zh-CN" altLang="en-US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材料</a:t>
            </a:r>
            <a:r>
              <a:rPr lang="en-US" altLang="zh-CN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—</a:t>
            </a:r>
            <a:r>
              <a:rPr lang="zh-CN" altLang="en-US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核心优势</a:t>
            </a:r>
            <a:endParaRPr lang="zh-CN" altLang="en-US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2173051"/>
              </p:ext>
            </p:extLst>
          </p:nvPr>
        </p:nvGraphicFramePr>
        <p:xfrm>
          <a:off x="4427984" y="2506378"/>
          <a:ext cx="3608748" cy="731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4374"/>
                <a:gridCol w="1804374"/>
              </a:tblGrid>
              <a:tr h="365919">
                <a:tc>
                  <a:txBody>
                    <a:bodyPr/>
                    <a:lstStyle/>
                    <a:p>
                      <a:r>
                        <a:rPr lang="zh-CN" altLang="en-US" sz="1800" b="1" dirty="0" smtClean="0">
                          <a:latin typeface="微软雅黑" pitchFamily="34" charset="-122"/>
                          <a:ea typeface="微软雅黑" pitchFamily="34" charset="-122"/>
                        </a:rPr>
                        <a:t>初凝时间</a:t>
                      </a:r>
                      <a:endParaRPr lang="zh-CN" altLang="en-US" sz="1800" b="1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62" marR="91462" marT="45740" marB="45740"/>
                </a:tc>
                <a:tc>
                  <a:txBody>
                    <a:bodyPr/>
                    <a:lstStyle/>
                    <a:p>
                      <a:r>
                        <a:rPr lang="zh-CN" altLang="en-US" sz="1800" b="1" dirty="0" smtClean="0">
                          <a:latin typeface="微软雅黑" pitchFamily="34" charset="-122"/>
                          <a:ea typeface="微软雅黑" pitchFamily="34" charset="-122"/>
                        </a:rPr>
                        <a:t>终凝时间</a:t>
                      </a:r>
                      <a:endParaRPr lang="zh-CN" altLang="en-US" sz="1800" b="1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62" marR="91462" marT="45740" marB="45740"/>
                </a:tc>
              </a:tr>
              <a:tr h="365919"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latin typeface="微软雅黑" pitchFamily="34" charset="-122"/>
                          <a:ea typeface="微软雅黑" pitchFamily="34" charset="-122"/>
                        </a:rPr>
                        <a:t>15s~20min</a:t>
                      </a:r>
                      <a:endParaRPr lang="zh-CN" altLang="en-US" sz="1800" b="1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62" marR="91462" marT="45740" marB="45740"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latin typeface="微软雅黑" pitchFamily="34" charset="-122"/>
                          <a:ea typeface="微软雅黑" pitchFamily="34" charset="-122"/>
                        </a:rPr>
                        <a:t>2min~60min</a:t>
                      </a:r>
                      <a:endParaRPr lang="zh-CN" altLang="en-US" sz="1800" b="1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62" marR="91462" marT="45740" marB="45740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82543" y="1824721"/>
            <a:ext cx="1709737" cy="5238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zh-CN" altLang="en-US" sz="2800" b="1" spc="50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可注性好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954878" y="3682096"/>
            <a:ext cx="300149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凝固时间可调范围大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817785" y="4325034"/>
            <a:ext cx="335461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避免了阻塞、损坏器械</a:t>
            </a:r>
          </a:p>
        </p:txBody>
      </p:sp>
      <p:sp>
        <p:nvSpPr>
          <p:cNvPr id="11" name="同侧圆角矩形 10"/>
          <p:cNvSpPr/>
          <p:nvPr/>
        </p:nvSpPr>
        <p:spPr>
          <a:xfrm>
            <a:off x="5436096" y="1274317"/>
            <a:ext cx="1000132" cy="357190"/>
          </a:xfrm>
          <a:prstGeom prst="round2SameRect">
            <a:avLst>
              <a:gd name="adj1" fmla="val 50000"/>
              <a:gd name="adj2" fmla="val 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同侧圆角矩形 11"/>
          <p:cNvSpPr/>
          <p:nvPr/>
        </p:nvSpPr>
        <p:spPr>
          <a:xfrm>
            <a:off x="4499992" y="1274317"/>
            <a:ext cx="1000132" cy="357190"/>
          </a:xfrm>
          <a:prstGeom prst="round2SameRect">
            <a:avLst>
              <a:gd name="adj1" fmla="val 50000"/>
              <a:gd name="adj2" fmla="val 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TextBox 28"/>
          <p:cNvSpPr txBox="1">
            <a:spLocks noChangeArrowheads="1"/>
          </p:cNvSpPr>
          <p:nvPr/>
        </p:nvSpPr>
        <p:spPr bwMode="auto">
          <a:xfrm>
            <a:off x="4659156" y="1268760"/>
            <a:ext cx="714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环保</a:t>
            </a:r>
          </a:p>
        </p:txBody>
      </p:sp>
      <p:sp>
        <p:nvSpPr>
          <p:cNvPr id="14" name="TextBox 29"/>
          <p:cNvSpPr txBox="1">
            <a:spLocks noChangeArrowheads="1"/>
          </p:cNvSpPr>
          <p:nvPr/>
        </p:nvSpPr>
        <p:spPr bwMode="auto">
          <a:xfrm>
            <a:off x="5508104" y="1281137"/>
            <a:ext cx="90757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性价高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同侧圆角矩形 14"/>
          <p:cNvSpPr/>
          <p:nvPr/>
        </p:nvSpPr>
        <p:spPr>
          <a:xfrm>
            <a:off x="3571868" y="1274330"/>
            <a:ext cx="1000132" cy="357190"/>
          </a:xfrm>
          <a:prstGeom prst="round2SameRect">
            <a:avLst>
              <a:gd name="adj1" fmla="val 50000"/>
              <a:gd name="adj2" fmla="val 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TextBox 31"/>
          <p:cNvSpPr txBox="1">
            <a:spLocks noChangeArrowheads="1"/>
          </p:cNvSpPr>
          <p:nvPr/>
        </p:nvSpPr>
        <p:spPr bwMode="auto">
          <a:xfrm>
            <a:off x="3715884" y="1274330"/>
            <a:ext cx="714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性优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6444208" y="1615100"/>
            <a:ext cx="1928812" cy="1587"/>
          </a:xfrm>
          <a:prstGeom prst="lin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grpSp>
        <p:nvGrpSpPr>
          <p:cNvPr id="30" name="组合 29"/>
          <p:cNvGrpSpPr/>
          <p:nvPr/>
        </p:nvGrpSpPr>
        <p:grpSpPr>
          <a:xfrm>
            <a:off x="-36512" y="-35062"/>
            <a:ext cx="1512168" cy="1015790"/>
            <a:chOff x="107504" y="-35062"/>
            <a:chExt cx="1512168" cy="1015790"/>
          </a:xfrm>
        </p:grpSpPr>
        <p:pic>
          <p:nvPicPr>
            <p:cNvPr id="31" name="Picture 4" descr="C:\Users\凯凯 ERIC\Desktop\商标1.gi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-35062"/>
              <a:ext cx="1013878" cy="10157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Box 31"/>
            <p:cNvSpPr txBox="1"/>
            <p:nvPr/>
          </p:nvSpPr>
          <p:spPr>
            <a:xfrm>
              <a:off x="977366" y="188640"/>
              <a:ext cx="6423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chemeClr val="accent2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大禹岩土</a:t>
              </a:r>
              <a:endParaRPr lang="zh-CN" altLang="en-US" b="1" dirty="0">
                <a:solidFill>
                  <a:schemeClr val="accent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5292080" y="6485274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山东大禹岩土工程有限责任公司</a:t>
            </a:r>
            <a:endParaRPr lang="zh-CN" altLang="en-US" sz="20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860032" y="2400117"/>
            <a:ext cx="3066533" cy="2397035"/>
            <a:chOff x="1320392" y="4704373"/>
            <a:chExt cx="3066533" cy="2397035"/>
          </a:xfrm>
        </p:grpSpPr>
        <p:sp>
          <p:nvSpPr>
            <p:cNvPr id="2" name="TextBox 1"/>
            <p:cNvSpPr txBox="1"/>
            <p:nvPr/>
          </p:nvSpPr>
          <p:spPr>
            <a:xfrm>
              <a:off x="1348895" y="4704373"/>
              <a:ext cx="20559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latin typeface="微软雅黑" pitchFamily="34" charset="-122"/>
                  <a:ea typeface="微软雅黑" pitchFamily="34" charset="-122"/>
                </a:rPr>
                <a:t>当前市场材料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331640" y="5085184"/>
              <a:ext cx="30552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凝固时间不可控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331640" y="5570076"/>
              <a:ext cx="20559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</a:lstStyle>
            <a:p>
              <a:r>
                <a:rPr lang="zh-CN" altLang="en-US" sz="28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强度低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331640" y="6074132"/>
              <a:ext cx="20559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环境污染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320392" y="6578188"/>
              <a:ext cx="20559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zh-CN" altLang="en-US" sz="28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成本过高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8516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526E-6 L -0.22657 0.12092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37" y="60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6185E-6 L -0.45677 0.2296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47" y="11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9" presetClass="emph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2" presetClass="entr" presetSubtype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2" presetClass="entr" presetSubtype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8" grpId="0"/>
      <p:bldP spid="29" grpId="0"/>
      <p:bldP spid="7" grpId="0"/>
      <p:bldP spid="7" grpId="1"/>
      <p:bldP spid="8" grpId="0"/>
      <p:bldP spid="8" grpId="1"/>
      <p:bldP spid="9" grpId="0"/>
      <p:bldP spid="9" grpId="1"/>
      <p:bldP spid="11" grpId="0" animBg="1"/>
      <p:bldP spid="12" grpId="0" animBg="1"/>
      <p:bldP spid="13" grpId="0"/>
      <p:bldP spid="14" grpId="0"/>
      <p:bldP spid="15" grpId="0" animBg="1"/>
      <p:bldP spid="16" grpId="0"/>
      <p:bldP spid="16" grpId="1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7" y="111066"/>
            <a:ext cx="6020053" cy="797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新型注浆</a:t>
            </a:r>
            <a:r>
              <a:rPr lang="zh-CN" altLang="en-US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材料</a:t>
            </a:r>
            <a:r>
              <a:rPr lang="en-US" altLang="zh-CN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—</a:t>
            </a:r>
            <a:r>
              <a:rPr lang="zh-CN" altLang="en-US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核心优势</a:t>
            </a:r>
            <a:endParaRPr lang="zh-CN" altLang="en-US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TextBox 31"/>
          <p:cNvSpPr txBox="1">
            <a:spLocks noChangeArrowheads="1"/>
          </p:cNvSpPr>
          <p:nvPr/>
        </p:nvSpPr>
        <p:spPr bwMode="auto">
          <a:xfrm>
            <a:off x="6516216" y="3357563"/>
            <a:ext cx="26850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符合国家环保要求</a:t>
            </a:r>
          </a:p>
        </p:txBody>
      </p:sp>
      <p:sp>
        <p:nvSpPr>
          <p:cNvPr id="5" name="TextBox 33"/>
          <p:cNvSpPr txBox="1">
            <a:spLocks noChangeArrowheads="1"/>
          </p:cNvSpPr>
          <p:nvPr/>
        </p:nvSpPr>
        <p:spPr bwMode="auto">
          <a:xfrm>
            <a:off x="6765813" y="4177488"/>
            <a:ext cx="20688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解决民生问题</a:t>
            </a:r>
          </a:p>
        </p:txBody>
      </p:sp>
      <p:pic>
        <p:nvPicPr>
          <p:cNvPr id="6" name="Picture 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228" y="2169170"/>
            <a:ext cx="22860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4"/>
          <p:cNvSpPr txBox="1">
            <a:spLocks noChangeArrowheads="1"/>
          </p:cNvSpPr>
          <p:nvPr/>
        </p:nvSpPr>
        <p:spPr bwMode="auto">
          <a:xfrm>
            <a:off x="7112343" y="2433463"/>
            <a:ext cx="14927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环保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无毒</a:t>
            </a:r>
            <a:endParaRPr lang="en-US" altLang="zh-CN" sz="2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同侧圆角矩形 7"/>
          <p:cNvSpPr/>
          <p:nvPr/>
        </p:nvSpPr>
        <p:spPr>
          <a:xfrm>
            <a:off x="5436096" y="1274317"/>
            <a:ext cx="1000132" cy="357190"/>
          </a:xfrm>
          <a:prstGeom prst="round2SameRect">
            <a:avLst>
              <a:gd name="adj1" fmla="val 50000"/>
              <a:gd name="adj2" fmla="val 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同侧圆角矩形 8"/>
          <p:cNvSpPr/>
          <p:nvPr/>
        </p:nvSpPr>
        <p:spPr>
          <a:xfrm>
            <a:off x="4499992" y="1274317"/>
            <a:ext cx="1000132" cy="357190"/>
          </a:xfrm>
          <a:prstGeom prst="round2SameRect">
            <a:avLst>
              <a:gd name="adj1" fmla="val 50000"/>
              <a:gd name="adj2" fmla="val 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TextBox 28"/>
          <p:cNvSpPr txBox="1">
            <a:spLocks noChangeArrowheads="1"/>
          </p:cNvSpPr>
          <p:nvPr/>
        </p:nvSpPr>
        <p:spPr bwMode="auto">
          <a:xfrm>
            <a:off x="4659156" y="1268760"/>
            <a:ext cx="714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环保</a:t>
            </a:r>
          </a:p>
        </p:txBody>
      </p:sp>
      <p:sp>
        <p:nvSpPr>
          <p:cNvPr id="11" name="TextBox 29"/>
          <p:cNvSpPr txBox="1">
            <a:spLocks noChangeArrowheads="1"/>
          </p:cNvSpPr>
          <p:nvPr/>
        </p:nvSpPr>
        <p:spPr bwMode="auto">
          <a:xfrm>
            <a:off x="5508104" y="1281137"/>
            <a:ext cx="9286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性价高</a:t>
            </a:r>
          </a:p>
        </p:txBody>
      </p:sp>
      <p:sp>
        <p:nvSpPr>
          <p:cNvPr id="12" name="同侧圆角矩形 11"/>
          <p:cNvSpPr/>
          <p:nvPr/>
        </p:nvSpPr>
        <p:spPr>
          <a:xfrm>
            <a:off x="3571868" y="1274330"/>
            <a:ext cx="1000132" cy="357190"/>
          </a:xfrm>
          <a:prstGeom prst="round2SameRect">
            <a:avLst>
              <a:gd name="adj1" fmla="val 50000"/>
              <a:gd name="adj2" fmla="val 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TextBox 31"/>
          <p:cNvSpPr txBox="1">
            <a:spLocks noChangeArrowheads="1"/>
          </p:cNvSpPr>
          <p:nvPr/>
        </p:nvSpPr>
        <p:spPr bwMode="auto">
          <a:xfrm>
            <a:off x="3715884" y="1274330"/>
            <a:ext cx="714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性优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6444208" y="1615100"/>
            <a:ext cx="1928812" cy="1587"/>
          </a:xfrm>
          <a:prstGeom prst="lin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grpSp>
        <p:nvGrpSpPr>
          <p:cNvPr id="15" name="组合 4"/>
          <p:cNvGrpSpPr>
            <a:grpSpLocks/>
          </p:cNvGrpSpPr>
          <p:nvPr/>
        </p:nvGrpSpPr>
        <p:grpSpPr bwMode="auto">
          <a:xfrm>
            <a:off x="985093" y="1080120"/>
            <a:ext cx="2100263" cy="3421062"/>
            <a:chOff x="628427" y="604051"/>
            <a:chExt cx="2100036" cy="3421849"/>
          </a:xfrm>
        </p:grpSpPr>
        <p:pic>
          <p:nvPicPr>
            <p:cNvPr id="16" name="Picture 6" descr="未标题-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28427" y="1140749"/>
              <a:ext cx="2034955" cy="2885151"/>
            </a:xfrm>
            <a:prstGeom prst="rect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</p:pic>
        <p:sp>
          <p:nvSpPr>
            <p:cNvPr id="17" name="TextBox 16"/>
            <p:cNvSpPr txBox="1"/>
            <p:nvPr/>
          </p:nvSpPr>
          <p:spPr bwMode="auto">
            <a:xfrm>
              <a:off x="929894" y="604051"/>
              <a:ext cx="1798569" cy="461465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spc="50" dirty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力稳</a:t>
              </a:r>
              <a:r>
                <a:rPr lang="en-US" altLang="zh-CN" sz="2400" b="1" spc="50" dirty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190</a:t>
              </a:r>
              <a:endParaRPr lang="zh-CN" altLang="en-US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8" name="组合 5"/>
          <p:cNvGrpSpPr>
            <a:grpSpLocks/>
          </p:cNvGrpSpPr>
          <p:nvPr/>
        </p:nvGrpSpPr>
        <p:grpSpPr bwMode="auto">
          <a:xfrm>
            <a:off x="1313260" y="1819820"/>
            <a:ext cx="2106612" cy="3481388"/>
            <a:chOff x="3544888" y="544952"/>
            <a:chExt cx="2035796" cy="3480948"/>
          </a:xfrm>
        </p:grpSpPr>
        <p:pic>
          <p:nvPicPr>
            <p:cNvPr id="19" name="Picture 9" descr="未标题-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44888" y="1141777"/>
              <a:ext cx="2035796" cy="2884123"/>
            </a:xfrm>
            <a:prstGeom prst="rect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</p:pic>
        <p:sp>
          <p:nvSpPr>
            <p:cNvPr id="20" name="TextBox 19"/>
            <p:cNvSpPr txBox="1"/>
            <p:nvPr/>
          </p:nvSpPr>
          <p:spPr bwMode="auto">
            <a:xfrm>
              <a:off x="3809940" y="544952"/>
              <a:ext cx="1460779" cy="461952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spc="50" dirty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力稳</a:t>
              </a:r>
              <a:r>
                <a:rPr lang="en-US" altLang="zh-CN" sz="2400" b="1" spc="50" dirty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335</a:t>
              </a:r>
              <a:endParaRPr lang="zh-CN" altLang="en-US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1" name="组合 8"/>
          <p:cNvGrpSpPr>
            <a:grpSpLocks/>
          </p:cNvGrpSpPr>
          <p:nvPr/>
        </p:nvGrpSpPr>
        <p:grpSpPr bwMode="auto">
          <a:xfrm>
            <a:off x="1590958" y="2664296"/>
            <a:ext cx="2112962" cy="3429000"/>
            <a:chOff x="6489701" y="504935"/>
            <a:chExt cx="1970086" cy="3520965"/>
          </a:xfrm>
        </p:grpSpPr>
        <p:pic>
          <p:nvPicPr>
            <p:cNvPr id="22" name="Picture 3" descr="未标题-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489701" y="1072202"/>
              <a:ext cx="1970086" cy="2953698"/>
            </a:xfrm>
            <a:prstGeom prst="rect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</p:pic>
        <p:sp>
          <p:nvSpPr>
            <p:cNvPr id="23" name="TextBox 22"/>
            <p:cNvSpPr txBox="1"/>
            <p:nvPr/>
          </p:nvSpPr>
          <p:spPr bwMode="auto">
            <a:xfrm>
              <a:off x="6749295" y="504935"/>
              <a:ext cx="1683720" cy="461838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spc="50" dirty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力稳</a:t>
              </a:r>
              <a:r>
                <a:rPr lang="en-US" altLang="zh-CN" sz="2400" b="1" spc="50" dirty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370</a:t>
              </a:r>
              <a:endParaRPr lang="zh-CN" altLang="en-US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-36512" y="-35062"/>
            <a:ext cx="1512168" cy="1015790"/>
            <a:chOff x="107504" y="-35062"/>
            <a:chExt cx="1512168" cy="1015790"/>
          </a:xfrm>
        </p:grpSpPr>
        <p:pic>
          <p:nvPicPr>
            <p:cNvPr id="25" name="Picture 4" descr="C:\Users\凯凯 ERIC\Desktop\商标1.gi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-35062"/>
              <a:ext cx="1013878" cy="10157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977366" y="188640"/>
              <a:ext cx="6423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chemeClr val="accent2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大禹岩土</a:t>
              </a:r>
              <a:endParaRPr lang="zh-CN" altLang="en-US" b="1" dirty="0">
                <a:solidFill>
                  <a:schemeClr val="accent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292080" y="6485274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山东大禹岩土工程有限责任公司</a:t>
            </a:r>
            <a:endParaRPr lang="zh-CN" altLang="en-US" sz="20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1993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mph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2" presetClass="entr" presetSubtype="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2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2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2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7" y="111066"/>
            <a:ext cx="6020053" cy="797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新型注浆</a:t>
            </a:r>
            <a:r>
              <a:rPr lang="zh-CN" altLang="en-US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材料</a:t>
            </a:r>
            <a:r>
              <a:rPr lang="en-US" altLang="zh-CN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—</a:t>
            </a:r>
            <a:r>
              <a:rPr lang="zh-CN" altLang="en-US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核心优势</a:t>
            </a:r>
            <a:endParaRPr lang="zh-CN" altLang="en-US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" name="组合 4"/>
          <p:cNvGrpSpPr>
            <a:grpSpLocks/>
          </p:cNvGrpSpPr>
          <p:nvPr/>
        </p:nvGrpSpPr>
        <p:grpSpPr bwMode="auto">
          <a:xfrm>
            <a:off x="985093" y="1080120"/>
            <a:ext cx="2100263" cy="3421062"/>
            <a:chOff x="628427" y="604051"/>
            <a:chExt cx="2100036" cy="3421849"/>
          </a:xfrm>
        </p:grpSpPr>
        <p:pic>
          <p:nvPicPr>
            <p:cNvPr id="5" name="Picture 6" descr="未标题-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28427" y="1140749"/>
              <a:ext cx="2034955" cy="2885151"/>
            </a:xfrm>
            <a:prstGeom prst="rect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</p:pic>
        <p:sp>
          <p:nvSpPr>
            <p:cNvPr id="6" name="TextBox 5"/>
            <p:cNvSpPr txBox="1"/>
            <p:nvPr/>
          </p:nvSpPr>
          <p:spPr bwMode="auto">
            <a:xfrm>
              <a:off x="929894" y="604051"/>
              <a:ext cx="1798569" cy="461465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spc="50" dirty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力稳</a:t>
              </a:r>
              <a:r>
                <a:rPr lang="en-US" altLang="zh-CN" sz="2400" b="1" spc="50" dirty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190</a:t>
              </a:r>
              <a:endParaRPr lang="zh-CN" altLang="en-US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7" name="组合 5"/>
          <p:cNvGrpSpPr>
            <a:grpSpLocks/>
          </p:cNvGrpSpPr>
          <p:nvPr/>
        </p:nvGrpSpPr>
        <p:grpSpPr bwMode="auto">
          <a:xfrm>
            <a:off x="1313260" y="1819820"/>
            <a:ext cx="2106612" cy="3481388"/>
            <a:chOff x="3544888" y="544952"/>
            <a:chExt cx="2035796" cy="3480948"/>
          </a:xfrm>
        </p:grpSpPr>
        <p:pic>
          <p:nvPicPr>
            <p:cNvPr id="8" name="Picture 9" descr="未标题-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44888" y="1141777"/>
              <a:ext cx="2035796" cy="2884123"/>
            </a:xfrm>
            <a:prstGeom prst="rect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</p:pic>
        <p:sp>
          <p:nvSpPr>
            <p:cNvPr id="9" name="TextBox 8"/>
            <p:cNvSpPr txBox="1"/>
            <p:nvPr/>
          </p:nvSpPr>
          <p:spPr bwMode="auto">
            <a:xfrm>
              <a:off x="3809940" y="544952"/>
              <a:ext cx="1460779" cy="461952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spc="50" dirty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力稳</a:t>
              </a:r>
              <a:r>
                <a:rPr lang="en-US" altLang="zh-CN" sz="2400" b="1" spc="50" dirty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335</a:t>
              </a:r>
              <a:endParaRPr lang="zh-CN" altLang="en-US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0" name="组合 8"/>
          <p:cNvGrpSpPr>
            <a:grpSpLocks/>
          </p:cNvGrpSpPr>
          <p:nvPr/>
        </p:nvGrpSpPr>
        <p:grpSpPr bwMode="auto">
          <a:xfrm>
            <a:off x="1590958" y="2664296"/>
            <a:ext cx="2112962" cy="3429000"/>
            <a:chOff x="6489701" y="504935"/>
            <a:chExt cx="1970086" cy="3520965"/>
          </a:xfrm>
        </p:grpSpPr>
        <p:pic>
          <p:nvPicPr>
            <p:cNvPr id="11" name="Picture 3" descr="未标题-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489701" y="1072202"/>
              <a:ext cx="1970086" cy="2953698"/>
            </a:xfrm>
            <a:prstGeom prst="rect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</p:pic>
        <p:sp>
          <p:nvSpPr>
            <p:cNvPr id="12" name="TextBox 11"/>
            <p:cNvSpPr txBox="1"/>
            <p:nvPr/>
          </p:nvSpPr>
          <p:spPr bwMode="auto">
            <a:xfrm>
              <a:off x="6749295" y="504935"/>
              <a:ext cx="1683720" cy="461838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spc="50" dirty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力稳</a:t>
              </a:r>
              <a:r>
                <a:rPr lang="en-US" altLang="zh-CN" sz="2400" b="1" spc="50" dirty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370</a:t>
              </a:r>
              <a:endParaRPr lang="zh-CN" altLang="en-US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3" name="同侧圆角矩形 12"/>
          <p:cNvSpPr/>
          <p:nvPr/>
        </p:nvSpPr>
        <p:spPr>
          <a:xfrm>
            <a:off x="5436096" y="1274317"/>
            <a:ext cx="1000132" cy="357190"/>
          </a:xfrm>
          <a:prstGeom prst="round2SameRect">
            <a:avLst>
              <a:gd name="adj1" fmla="val 50000"/>
              <a:gd name="adj2" fmla="val 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同侧圆角矩形 13"/>
          <p:cNvSpPr/>
          <p:nvPr/>
        </p:nvSpPr>
        <p:spPr>
          <a:xfrm>
            <a:off x="4499992" y="1274317"/>
            <a:ext cx="1000132" cy="357190"/>
          </a:xfrm>
          <a:prstGeom prst="round2SameRect">
            <a:avLst>
              <a:gd name="adj1" fmla="val 50000"/>
              <a:gd name="adj2" fmla="val 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TextBox 28"/>
          <p:cNvSpPr txBox="1">
            <a:spLocks noChangeArrowheads="1"/>
          </p:cNvSpPr>
          <p:nvPr/>
        </p:nvSpPr>
        <p:spPr bwMode="auto">
          <a:xfrm>
            <a:off x="4659156" y="1268760"/>
            <a:ext cx="714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环保</a:t>
            </a:r>
          </a:p>
        </p:txBody>
      </p:sp>
      <p:sp>
        <p:nvSpPr>
          <p:cNvPr id="16" name="TextBox 29"/>
          <p:cNvSpPr txBox="1">
            <a:spLocks noChangeArrowheads="1"/>
          </p:cNvSpPr>
          <p:nvPr/>
        </p:nvSpPr>
        <p:spPr bwMode="auto">
          <a:xfrm>
            <a:off x="5508104" y="1281137"/>
            <a:ext cx="10727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性价高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同侧圆角矩形 16"/>
          <p:cNvSpPr/>
          <p:nvPr/>
        </p:nvSpPr>
        <p:spPr>
          <a:xfrm>
            <a:off x="3571868" y="1274330"/>
            <a:ext cx="1000132" cy="357190"/>
          </a:xfrm>
          <a:prstGeom prst="round2SameRect">
            <a:avLst>
              <a:gd name="adj1" fmla="val 50000"/>
              <a:gd name="adj2" fmla="val 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TextBox 31"/>
          <p:cNvSpPr txBox="1">
            <a:spLocks noChangeArrowheads="1"/>
          </p:cNvSpPr>
          <p:nvPr/>
        </p:nvSpPr>
        <p:spPr bwMode="auto">
          <a:xfrm>
            <a:off x="3715884" y="1274330"/>
            <a:ext cx="714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性优</a:t>
            </a:r>
          </a:p>
        </p:txBody>
      </p:sp>
      <p:cxnSp>
        <p:nvCxnSpPr>
          <p:cNvPr id="19" name="直接连接符 18"/>
          <p:cNvCxnSpPr/>
          <p:nvPr/>
        </p:nvCxnSpPr>
        <p:spPr>
          <a:xfrm>
            <a:off x="6444208" y="1615100"/>
            <a:ext cx="1928812" cy="1587"/>
          </a:xfrm>
          <a:prstGeom prst="lin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20" name="TextBox 31"/>
          <p:cNvSpPr txBox="1">
            <a:spLocks noChangeArrowheads="1"/>
          </p:cNvSpPr>
          <p:nvPr/>
        </p:nvSpPr>
        <p:spPr bwMode="auto">
          <a:xfrm>
            <a:off x="4411258" y="2492896"/>
            <a:ext cx="28540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latin typeface="微软雅黑" pitchFamily="34" charset="-122"/>
                <a:ea typeface="微软雅黑" pitchFamily="34" charset="-122"/>
              </a:rPr>
              <a:t>高性价比</a:t>
            </a:r>
          </a:p>
        </p:txBody>
      </p:sp>
      <p:sp>
        <p:nvSpPr>
          <p:cNvPr id="21" name="TextBox 33"/>
          <p:cNvSpPr txBox="1">
            <a:spLocks noChangeArrowheads="1"/>
          </p:cNvSpPr>
          <p:nvPr/>
        </p:nvSpPr>
        <p:spPr bwMode="auto">
          <a:xfrm>
            <a:off x="4378984" y="3260091"/>
            <a:ext cx="36695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latin typeface="微软雅黑" pitchFamily="34" charset="-122"/>
                <a:ea typeface="微软雅黑" pitchFamily="34" charset="-122"/>
              </a:rPr>
              <a:t>为注浆节约巨大成本</a:t>
            </a:r>
          </a:p>
        </p:txBody>
      </p:sp>
      <p:sp>
        <p:nvSpPr>
          <p:cNvPr id="22" name="TextBox 34"/>
          <p:cNvSpPr txBox="1">
            <a:spLocks noChangeArrowheads="1"/>
          </p:cNvSpPr>
          <p:nvPr/>
        </p:nvSpPr>
        <p:spPr bwMode="auto">
          <a:xfrm>
            <a:off x="4355976" y="4052947"/>
            <a:ext cx="36695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latin typeface="微软雅黑" pitchFamily="34" charset="-122"/>
                <a:ea typeface="微软雅黑" pitchFamily="34" charset="-122"/>
              </a:rPr>
              <a:t>为企业创造更大效益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-36512" y="-35062"/>
            <a:ext cx="1512168" cy="1015790"/>
            <a:chOff x="107504" y="-35062"/>
            <a:chExt cx="1512168" cy="1015790"/>
          </a:xfrm>
        </p:grpSpPr>
        <p:pic>
          <p:nvPicPr>
            <p:cNvPr id="24" name="Picture 4" descr="C:\Users\凯凯 ERIC\Desktop\商标1.g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-35062"/>
              <a:ext cx="1013878" cy="10157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977366" y="188640"/>
              <a:ext cx="6423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chemeClr val="accent2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大禹岩土</a:t>
              </a:r>
              <a:endParaRPr lang="zh-CN" altLang="en-US" b="1" dirty="0">
                <a:solidFill>
                  <a:schemeClr val="accent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5292080" y="6485274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山东大禹岩土工程有限责任公司</a:t>
            </a:r>
            <a:endParaRPr lang="zh-CN" altLang="en-US" sz="20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60267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mph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0732" y="863850"/>
            <a:ext cx="9066934" cy="5654074"/>
            <a:chOff x="80732" y="863850"/>
            <a:chExt cx="9066934" cy="5654074"/>
          </a:xfrm>
        </p:grpSpPr>
        <p:grpSp>
          <p:nvGrpSpPr>
            <p:cNvPr id="6" name="组合 25"/>
            <p:cNvGrpSpPr>
              <a:grpSpLocks/>
            </p:cNvGrpSpPr>
            <p:nvPr/>
          </p:nvGrpSpPr>
          <p:grpSpPr bwMode="auto">
            <a:xfrm>
              <a:off x="1842790" y="899067"/>
              <a:ext cx="1289050" cy="928687"/>
              <a:chOff x="714348" y="785794"/>
              <a:chExt cx="1356905" cy="857256"/>
            </a:xfrm>
            <a:solidFill>
              <a:schemeClr val="accent1"/>
            </a:solidFill>
          </p:grpSpPr>
          <p:sp>
            <p:nvSpPr>
              <p:cNvPr id="4" name="圆角矩形 3"/>
              <p:cNvSpPr/>
              <p:nvPr/>
            </p:nvSpPr>
            <p:spPr bwMode="auto">
              <a:xfrm>
                <a:off x="714348" y="785794"/>
                <a:ext cx="1356905" cy="857256"/>
              </a:xfrm>
              <a:prstGeom prst="round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0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7210" name="TextBox 7"/>
              <p:cNvSpPr txBox="1">
                <a:spLocks noChangeArrowheads="1"/>
              </p:cNvSpPr>
              <p:nvPr/>
            </p:nvSpPr>
            <p:spPr bwMode="auto">
              <a:xfrm>
                <a:off x="838195" y="917698"/>
                <a:ext cx="1233058" cy="5966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zh-CN" altLang="en-US" b="1" dirty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地质分析</a:t>
                </a:r>
                <a:endParaRPr lang="en-US" altLang="zh-CN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>
                  <a:defRPr/>
                </a:pPr>
                <a:r>
                  <a:rPr lang="zh-CN" altLang="en-US" b="1" dirty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综合探测</a:t>
                </a:r>
              </a:p>
            </p:txBody>
          </p:sp>
        </p:grpSp>
        <p:grpSp>
          <p:nvGrpSpPr>
            <p:cNvPr id="10" name="组合 20"/>
            <p:cNvGrpSpPr>
              <a:grpSpLocks/>
            </p:cNvGrpSpPr>
            <p:nvPr/>
          </p:nvGrpSpPr>
          <p:grpSpPr bwMode="auto">
            <a:xfrm>
              <a:off x="98098" y="1772816"/>
              <a:ext cx="1305550" cy="928684"/>
              <a:chOff x="571472" y="2643182"/>
              <a:chExt cx="2521732" cy="857549"/>
            </a:xfrm>
            <a:solidFill>
              <a:schemeClr val="accent1"/>
            </a:solidFill>
          </p:grpSpPr>
          <p:sp>
            <p:nvSpPr>
              <p:cNvPr id="41" name="圆角矩形 40"/>
              <p:cNvSpPr/>
              <p:nvPr/>
            </p:nvSpPr>
            <p:spPr bwMode="auto">
              <a:xfrm>
                <a:off x="571472" y="2643182"/>
                <a:ext cx="2428892" cy="857549"/>
              </a:xfrm>
              <a:prstGeom prst="round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0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42" name="TextBox 4"/>
              <p:cNvSpPr txBox="1">
                <a:spLocks noChangeArrowheads="1"/>
              </p:cNvSpPr>
              <p:nvPr/>
            </p:nvSpPr>
            <p:spPr bwMode="auto">
              <a:xfrm>
                <a:off x="644915" y="2778951"/>
                <a:ext cx="2448289" cy="5968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zh-CN" altLang="en-US" b="1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估算裂隙</a:t>
                </a:r>
                <a:endParaRPr lang="en-US" altLang="zh-CN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algn="ctr">
                  <a:defRPr/>
                </a:pPr>
                <a:r>
                  <a:rPr lang="zh-CN" altLang="en-US" b="1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含水量</a:t>
                </a:r>
                <a:endParaRPr lang="zh-CN" altLang="en-US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46" name="组合 20"/>
            <p:cNvGrpSpPr>
              <a:grpSpLocks/>
            </p:cNvGrpSpPr>
            <p:nvPr/>
          </p:nvGrpSpPr>
          <p:grpSpPr bwMode="auto">
            <a:xfrm>
              <a:off x="80732" y="2996952"/>
              <a:ext cx="1305550" cy="928684"/>
              <a:chOff x="571472" y="2643182"/>
              <a:chExt cx="2521732" cy="857549"/>
            </a:xfrm>
            <a:solidFill>
              <a:schemeClr val="accent1"/>
            </a:solidFill>
          </p:grpSpPr>
          <p:sp>
            <p:nvSpPr>
              <p:cNvPr id="48" name="圆角矩形 47"/>
              <p:cNvSpPr/>
              <p:nvPr/>
            </p:nvSpPr>
            <p:spPr bwMode="auto">
              <a:xfrm>
                <a:off x="571472" y="2643182"/>
                <a:ext cx="2428892" cy="857549"/>
              </a:xfrm>
              <a:prstGeom prst="round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0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49" name="TextBox 4"/>
              <p:cNvSpPr txBox="1">
                <a:spLocks noChangeArrowheads="1"/>
              </p:cNvSpPr>
              <p:nvPr/>
            </p:nvSpPr>
            <p:spPr bwMode="auto">
              <a:xfrm>
                <a:off x="644916" y="2778951"/>
                <a:ext cx="2448288" cy="554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zh-CN" altLang="en-US" b="1" dirty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水压水流速度确定</a:t>
                </a:r>
              </a:p>
            </p:txBody>
          </p:sp>
        </p:grpSp>
        <p:grpSp>
          <p:nvGrpSpPr>
            <p:cNvPr id="50" name="组合 20"/>
            <p:cNvGrpSpPr>
              <a:grpSpLocks/>
            </p:cNvGrpSpPr>
            <p:nvPr/>
          </p:nvGrpSpPr>
          <p:grpSpPr bwMode="auto">
            <a:xfrm>
              <a:off x="80732" y="4484304"/>
              <a:ext cx="1327253" cy="928684"/>
              <a:chOff x="571472" y="2643182"/>
              <a:chExt cx="2563652" cy="857549"/>
            </a:xfrm>
            <a:solidFill>
              <a:schemeClr val="accent1"/>
            </a:solidFill>
          </p:grpSpPr>
          <p:sp>
            <p:nvSpPr>
              <p:cNvPr id="51" name="圆角矩形 50"/>
              <p:cNvSpPr/>
              <p:nvPr/>
            </p:nvSpPr>
            <p:spPr bwMode="auto">
              <a:xfrm>
                <a:off x="571472" y="2643182"/>
                <a:ext cx="2428892" cy="857549"/>
              </a:xfrm>
              <a:prstGeom prst="roundRect">
                <a:avLst/>
              </a:prstGeom>
              <a:solidFill>
                <a:srgbClr val="0070C0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0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52" name="TextBox 4"/>
              <p:cNvSpPr txBox="1">
                <a:spLocks noChangeArrowheads="1"/>
              </p:cNvSpPr>
              <p:nvPr/>
            </p:nvSpPr>
            <p:spPr bwMode="auto">
              <a:xfrm>
                <a:off x="686836" y="2794862"/>
                <a:ext cx="2448288" cy="5968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zh-CN" altLang="en-US" b="1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注浆方案设计确定</a:t>
                </a:r>
                <a:endParaRPr lang="zh-CN" altLang="en-US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53" name="组合 20"/>
            <p:cNvGrpSpPr>
              <a:grpSpLocks/>
            </p:cNvGrpSpPr>
            <p:nvPr/>
          </p:nvGrpSpPr>
          <p:grpSpPr bwMode="auto">
            <a:xfrm>
              <a:off x="1503535" y="5589237"/>
              <a:ext cx="1327253" cy="928684"/>
              <a:chOff x="571472" y="2643182"/>
              <a:chExt cx="2563652" cy="857549"/>
            </a:xfrm>
            <a:solidFill>
              <a:schemeClr val="accent1"/>
            </a:solidFill>
          </p:grpSpPr>
          <p:sp>
            <p:nvSpPr>
              <p:cNvPr id="54" name="圆角矩形 53"/>
              <p:cNvSpPr/>
              <p:nvPr/>
            </p:nvSpPr>
            <p:spPr bwMode="auto">
              <a:xfrm>
                <a:off x="571472" y="2643182"/>
                <a:ext cx="2428892" cy="857549"/>
              </a:xfrm>
              <a:prstGeom prst="roundRect">
                <a:avLst/>
              </a:prstGeom>
              <a:solidFill>
                <a:srgbClr val="0070C0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0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55" name="TextBox 4"/>
              <p:cNvSpPr txBox="1">
                <a:spLocks noChangeArrowheads="1"/>
              </p:cNvSpPr>
              <p:nvPr/>
            </p:nvSpPr>
            <p:spPr bwMode="auto">
              <a:xfrm>
                <a:off x="686836" y="2794862"/>
                <a:ext cx="2448288" cy="5968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zh-CN" altLang="en-US" b="1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新型注浆</a:t>
                </a:r>
                <a:endParaRPr lang="en-US" altLang="zh-CN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algn="ctr">
                  <a:defRPr/>
                </a:pPr>
                <a:r>
                  <a:rPr lang="zh-CN" altLang="en-US" b="1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材料</a:t>
                </a:r>
                <a:endParaRPr lang="zh-CN" altLang="en-US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56" name="组合 20"/>
            <p:cNvGrpSpPr>
              <a:grpSpLocks/>
            </p:cNvGrpSpPr>
            <p:nvPr/>
          </p:nvGrpSpPr>
          <p:grpSpPr bwMode="auto">
            <a:xfrm>
              <a:off x="3079519" y="5589234"/>
              <a:ext cx="1327253" cy="928684"/>
              <a:chOff x="571472" y="2643182"/>
              <a:chExt cx="2563652" cy="857549"/>
            </a:xfrm>
            <a:solidFill>
              <a:schemeClr val="accent1"/>
            </a:solidFill>
          </p:grpSpPr>
          <p:sp>
            <p:nvSpPr>
              <p:cNvPr id="57" name="圆角矩形 56"/>
              <p:cNvSpPr/>
              <p:nvPr/>
            </p:nvSpPr>
            <p:spPr bwMode="auto">
              <a:xfrm>
                <a:off x="571472" y="2643182"/>
                <a:ext cx="2428892" cy="857549"/>
              </a:xfrm>
              <a:prstGeom prst="roundRect">
                <a:avLst/>
              </a:prstGeom>
              <a:solidFill>
                <a:srgbClr val="0070C0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0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58" name="TextBox 4"/>
              <p:cNvSpPr txBox="1">
                <a:spLocks noChangeArrowheads="1"/>
              </p:cNvSpPr>
              <p:nvPr/>
            </p:nvSpPr>
            <p:spPr bwMode="auto">
              <a:xfrm>
                <a:off x="686836" y="2794862"/>
                <a:ext cx="2448288" cy="5968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zh-CN" altLang="en-US" b="1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注浆方案设计确定</a:t>
                </a:r>
                <a:endParaRPr lang="zh-CN" altLang="en-US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59" name="组合 25"/>
            <p:cNvGrpSpPr>
              <a:grpSpLocks/>
            </p:cNvGrpSpPr>
            <p:nvPr/>
          </p:nvGrpSpPr>
          <p:grpSpPr bwMode="auto">
            <a:xfrm>
              <a:off x="4742378" y="5589234"/>
              <a:ext cx="1289050" cy="928687"/>
              <a:chOff x="714348" y="785794"/>
              <a:chExt cx="1356905" cy="857256"/>
            </a:xfrm>
            <a:solidFill>
              <a:schemeClr val="accent1"/>
            </a:solidFill>
          </p:grpSpPr>
          <p:sp>
            <p:nvSpPr>
              <p:cNvPr id="60" name="圆角矩形 59"/>
              <p:cNvSpPr/>
              <p:nvPr/>
            </p:nvSpPr>
            <p:spPr bwMode="auto">
              <a:xfrm>
                <a:off x="714348" y="785794"/>
                <a:ext cx="1356905" cy="857256"/>
              </a:xfrm>
              <a:prstGeom prst="roundRect">
                <a:avLst/>
              </a:prstGeom>
              <a:solidFill>
                <a:srgbClr val="C0000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0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63" name="TextBox 7"/>
              <p:cNvSpPr txBox="1">
                <a:spLocks noChangeArrowheads="1"/>
              </p:cNvSpPr>
              <p:nvPr/>
            </p:nvSpPr>
            <p:spPr bwMode="auto">
              <a:xfrm>
                <a:off x="776272" y="927030"/>
                <a:ext cx="1233058" cy="5966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zh-CN" altLang="en-US" b="1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关建孔</a:t>
                </a:r>
                <a:endParaRPr lang="en-US" altLang="zh-CN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algn="ctr">
                  <a:defRPr/>
                </a:pPr>
                <a:r>
                  <a:rPr lang="zh-CN" altLang="en-US" b="1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布置</a:t>
                </a:r>
                <a:endParaRPr lang="zh-CN" altLang="en-US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64" name="组合 25"/>
            <p:cNvGrpSpPr>
              <a:grpSpLocks/>
            </p:cNvGrpSpPr>
            <p:nvPr/>
          </p:nvGrpSpPr>
          <p:grpSpPr bwMode="auto">
            <a:xfrm>
              <a:off x="6368197" y="5589237"/>
              <a:ext cx="1289050" cy="928687"/>
              <a:chOff x="714348" y="785794"/>
              <a:chExt cx="1356905" cy="857256"/>
            </a:xfrm>
            <a:solidFill>
              <a:schemeClr val="accent1"/>
            </a:solidFill>
          </p:grpSpPr>
          <p:sp>
            <p:nvSpPr>
              <p:cNvPr id="65" name="圆角矩形 64"/>
              <p:cNvSpPr/>
              <p:nvPr/>
            </p:nvSpPr>
            <p:spPr bwMode="auto">
              <a:xfrm>
                <a:off x="714348" y="785794"/>
                <a:ext cx="1356905" cy="857256"/>
              </a:xfrm>
              <a:prstGeom prst="roundRect">
                <a:avLst/>
              </a:prstGeom>
              <a:solidFill>
                <a:srgbClr val="C0000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0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66" name="TextBox 7"/>
              <p:cNvSpPr txBox="1">
                <a:spLocks noChangeArrowheads="1"/>
              </p:cNvSpPr>
              <p:nvPr/>
            </p:nvSpPr>
            <p:spPr bwMode="auto">
              <a:xfrm>
                <a:off x="776272" y="927030"/>
                <a:ext cx="1233058" cy="5966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zh-CN" altLang="en-US" b="1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选用先进注浆工艺</a:t>
                </a:r>
                <a:endParaRPr lang="zh-CN" altLang="en-US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68" name="组合 25"/>
            <p:cNvGrpSpPr>
              <a:grpSpLocks/>
            </p:cNvGrpSpPr>
            <p:nvPr/>
          </p:nvGrpSpPr>
          <p:grpSpPr bwMode="auto">
            <a:xfrm>
              <a:off x="7714612" y="4437112"/>
              <a:ext cx="1289050" cy="928687"/>
              <a:chOff x="714348" y="785794"/>
              <a:chExt cx="1356905" cy="857256"/>
            </a:xfrm>
            <a:solidFill>
              <a:schemeClr val="accent1"/>
            </a:solidFill>
          </p:grpSpPr>
          <p:sp>
            <p:nvSpPr>
              <p:cNvPr id="69" name="圆角矩形 68"/>
              <p:cNvSpPr/>
              <p:nvPr/>
            </p:nvSpPr>
            <p:spPr bwMode="auto">
              <a:xfrm>
                <a:off x="714348" y="785794"/>
                <a:ext cx="1356905" cy="857256"/>
              </a:xfrm>
              <a:prstGeom prst="roundRect">
                <a:avLst/>
              </a:prstGeom>
              <a:solidFill>
                <a:srgbClr val="C0000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0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72" name="TextBox 7"/>
              <p:cNvSpPr txBox="1">
                <a:spLocks noChangeArrowheads="1"/>
              </p:cNvSpPr>
              <p:nvPr/>
            </p:nvSpPr>
            <p:spPr bwMode="auto">
              <a:xfrm>
                <a:off x="776272" y="1049054"/>
                <a:ext cx="1233058" cy="3409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zh-CN" altLang="en-US" b="1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注浆施工</a:t>
                </a:r>
                <a:endParaRPr lang="zh-CN" altLang="en-US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73" name="组合 25"/>
            <p:cNvGrpSpPr>
              <a:grpSpLocks/>
            </p:cNvGrpSpPr>
            <p:nvPr/>
          </p:nvGrpSpPr>
          <p:grpSpPr bwMode="auto">
            <a:xfrm>
              <a:off x="7622087" y="3004369"/>
              <a:ext cx="1525579" cy="928687"/>
              <a:chOff x="714348" y="785794"/>
              <a:chExt cx="1356905" cy="857256"/>
            </a:xfrm>
            <a:solidFill>
              <a:schemeClr val="accent1"/>
            </a:solidFill>
          </p:grpSpPr>
          <p:sp>
            <p:nvSpPr>
              <p:cNvPr id="74" name="圆角矩形 73"/>
              <p:cNvSpPr/>
              <p:nvPr/>
            </p:nvSpPr>
            <p:spPr bwMode="auto">
              <a:xfrm>
                <a:off x="714348" y="785794"/>
                <a:ext cx="1356905" cy="857256"/>
              </a:xfrm>
              <a:prstGeom prst="roundRect">
                <a:avLst/>
              </a:prstGeom>
              <a:solidFill>
                <a:schemeClr val="bg2">
                  <a:lumMod val="50000"/>
                </a:schemeClr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0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75" name="TextBox 7"/>
              <p:cNvSpPr txBox="1">
                <a:spLocks noChangeArrowheads="1"/>
              </p:cNvSpPr>
              <p:nvPr/>
            </p:nvSpPr>
            <p:spPr bwMode="auto">
              <a:xfrm>
                <a:off x="790324" y="917698"/>
                <a:ext cx="1233058" cy="5966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zh-CN" altLang="en-US" b="1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计算机技术</a:t>
                </a:r>
                <a:endParaRPr lang="en-US" altLang="zh-CN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algn="ctr">
                  <a:defRPr/>
                </a:pPr>
                <a:r>
                  <a:rPr lang="zh-CN" altLang="en-US" b="1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控制与管理</a:t>
                </a:r>
                <a:endParaRPr lang="zh-CN" altLang="en-US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76" name="组合 25"/>
            <p:cNvGrpSpPr>
              <a:grpSpLocks/>
            </p:cNvGrpSpPr>
            <p:nvPr/>
          </p:nvGrpSpPr>
          <p:grpSpPr bwMode="auto">
            <a:xfrm>
              <a:off x="7707507" y="1772816"/>
              <a:ext cx="1289050" cy="928687"/>
              <a:chOff x="714348" y="785794"/>
              <a:chExt cx="1356905" cy="857256"/>
            </a:xfrm>
            <a:solidFill>
              <a:schemeClr val="accent1"/>
            </a:solidFill>
          </p:grpSpPr>
          <p:sp>
            <p:nvSpPr>
              <p:cNvPr id="77" name="圆角矩形 76"/>
              <p:cNvSpPr/>
              <p:nvPr/>
            </p:nvSpPr>
            <p:spPr bwMode="auto">
              <a:xfrm>
                <a:off x="714348" y="785794"/>
                <a:ext cx="1356905" cy="857256"/>
              </a:xfrm>
              <a:prstGeom prst="roundRect">
                <a:avLst/>
              </a:prstGeom>
              <a:solidFill>
                <a:schemeClr val="bg2">
                  <a:lumMod val="50000"/>
                </a:schemeClr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0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78" name="TextBox 7"/>
              <p:cNvSpPr txBox="1">
                <a:spLocks noChangeArrowheads="1"/>
              </p:cNvSpPr>
              <p:nvPr/>
            </p:nvSpPr>
            <p:spPr bwMode="auto">
              <a:xfrm>
                <a:off x="778737" y="971831"/>
                <a:ext cx="1233058" cy="5966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zh-CN" altLang="en-US" b="1" dirty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注浆</a:t>
                </a:r>
                <a:r>
                  <a:rPr lang="zh-CN" altLang="en-US" b="1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参数</a:t>
                </a:r>
                <a:endParaRPr lang="en-US" altLang="zh-CN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algn="ctr">
                  <a:defRPr/>
                </a:pPr>
                <a:r>
                  <a:rPr lang="zh-CN" altLang="en-US" b="1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调整</a:t>
                </a:r>
                <a:endParaRPr lang="zh-CN" altLang="en-US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79" name="组合 25"/>
            <p:cNvGrpSpPr>
              <a:grpSpLocks/>
            </p:cNvGrpSpPr>
            <p:nvPr/>
          </p:nvGrpSpPr>
          <p:grpSpPr bwMode="auto">
            <a:xfrm>
              <a:off x="5972601" y="863850"/>
              <a:ext cx="1289050" cy="928687"/>
              <a:chOff x="714348" y="785794"/>
              <a:chExt cx="1356905" cy="857256"/>
            </a:xfrm>
            <a:solidFill>
              <a:schemeClr val="accent1"/>
            </a:solidFill>
          </p:grpSpPr>
          <p:sp>
            <p:nvSpPr>
              <p:cNvPr id="80" name="圆角矩形 79"/>
              <p:cNvSpPr/>
              <p:nvPr/>
            </p:nvSpPr>
            <p:spPr bwMode="auto">
              <a:xfrm>
                <a:off x="714348" y="785794"/>
                <a:ext cx="1356905" cy="857256"/>
              </a:xfrm>
              <a:prstGeom prst="roundRect">
                <a:avLst/>
              </a:prstGeom>
              <a:solidFill>
                <a:schemeClr val="bg2">
                  <a:lumMod val="50000"/>
                </a:schemeClr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 anchorCtr="1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0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81" name="TextBox 7"/>
              <p:cNvSpPr txBox="1">
                <a:spLocks noChangeArrowheads="1"/>
              </p:cNvSpPr>
              <p:nvPr/>
            </p:nvSpPr>
            <p:spPr bwMode="auto">
              <a:xfrm>
                <a:off x="778737" y="948622"/>
                <a:ext cx="1233058" cy="5966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zh-CN" altLang="en-US" b="1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后期支护</a:t>
                </a:r>
                <a:endParaRPr lang="en-US" altLang="zh-CN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algn="ctr">
                  <a:defRPr/>
                </a:pPr>
                <a:r>
                  <a:rPr lang="zh-CN" altLang="en-US" b="1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与加固</a:t>
                </a:r>
                <a:endParaRPr lang="zh-CN" altLang="en-US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cxnSp>
          <p:nvCxnSpPr>
            <p:cNvPr id="99" name="AutoShape 26"/>
            <p:cNvCxnSpPr>
              <a:cxnSpLocks noChangeShapeType="1"/>
              <a:endCxn id="41" idx="0"/>
            </p:cNvCxnSpPr>
            <p:nvPr/>
          </p:nvCxnSpPr>
          <p:spPr bwMode="auto">
            <a:xfrm rot="10800000" flipV="1">
              <a:off x="726841" y="1341016"/>
              <a:ext cx="1115950" cy="431800"/>
            </a:xfrm>
            <a:prstGeom prst="curvedConnector2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" name="AutoShape 49"/>
            <p:cNvCxnSpPr>
              <a:cxnSpLocks noChangeShapeType="1"/>
            </p:cNvCxnSpPr>
            <p:nvPr/>
          </p:nvCxnSpPr>
          <p:spPr bwMode="auto">
            <a:xfrm>
              <a:off x="698362" y="2708920"/>
              <a:ext cx="11113" cy="316635"/>
            </a:xfrm>
            <a:prstGeom prst="straightConnector1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4" name="AutoShape 49"/>
            <p:cNvCxnSpPr>
              <a:cxnSpLocks noChangeShapeType="1"/>
            </p:cNvCxnSpPr>
            <p:nvPr/>
          </p:nvCxnSpPr>
          <p:spPr bwMode="auto">
            <a:xfrm>
              <a:off x="687250" y="3933056"/>
              <a:ext cx="11112" cy="547688"/>
            </a:xfrm>
            <a:prstGeom prst="straightConnector1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" name="AutoShape 34"/>
            <p:cNvCxnSpPr>
              <a:cxnSpLocks noChangeShapeType="1"/>
              <a:stCxn id="51" idx="2"/>
              <a:endCxn id="55" idx="1"/>
            </p:cNvCxnSpPr>
            <p:nvPr/>
          </p:nvCxnSpPr>
          <p:spPr bwMode="auto">
            <a:xfrm rot="16200000" flipH="1">
              <a:off x="804530" y="5317933"/>
              <a:ext cx="663677" cy="853786"/>
            </a:xfrm>
            <a:prstGeom prst="curvedConnector2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" name="AutoShape 37"/>
            <p:cNvCxnSpPr>
              <a:cxnSpLocks noChangeShapeType="1"/>
            </p:cNvCxnSpPr>
            <p:nvPr/>
          </p:nvCxnSpPr>
          <p:spPr bwMode="auto">
            <a:xfrm>
              <a:off x="2766689" y="6076665"/>
              <a:ext cx="312830" cy="6350"/>
            </a:xfrm>
            <a:prstGeom prst="straightConnector1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4" name="AutoShape 37"/>
            <p:cNvCxnSpPr>
              <a:cxnSpLocks noChangeShapeType="1"/>
            </p:cNvCxnSpPr>
            <p:nvPr/>
          </p:nvCxnSpPr>
          <p:spPr bwMode="auto">
            <a:xfrm>
              <a:off x="4337004" y="6096024"/>
              <a:ext cx="415925" cy="6350"/>
            </a:xfrm>
            <a:prstGeom prst="straightConnector1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5" name="AutoShape 37"/>
            <p:cNvCxnSpPr>
              <a:cxnSpLocks noChangeShapeType="1"/>
            </p:cNvCxnSpPr>
            <p:nvPr/>
          </p:nvCxnSpPr>
          <p:spPr bwMode="auto">
            <a:xfrm>
              <a:off x="6031282" y="6083015"/>
              <a:ext cx="336915" cy="13009"/>
            </a:xfrm>
            <a:prstGeom prst="straightConnector1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7" name="AutoShape 39"/>
            <p:cNvCxnSpPr>
              <a:cxnSpLocks noChangeShapeType="1"/>
              <a:endCxn id="69" idx="2"/>
            </p:cNvCxnSpPr>
            <p:nvPr/>
          </p:nvCxnSpPr>
          <p:spPr bwMode="auto">
            <a:xfrm flipV="1">
              <a:off x="7659319" y="5365799"/>
              <a:ext cx="699818" cy="699605"/>
            </a:xfrm>
            <a:prstGeom prst="curvedConnector2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9" name="AutoShape 44"/>
            <p:cNvCxnSpPr>
              <a:cxnSpLocks noChangeShapeType="1"/>
            </p:cNvCxnSpPr>
            <p:nvPr/>
          </p:nvCxnSpPr>
          <p:spPr bwMode="auto">
            <a:xfrm flipH="1" flipV="1">
              <a:off x="8400675" y="3933056"/>
              <a:ext cx="11793" cy="501182"/>
            </a:xfrm>
            <a:prstGeom prst="straightConnector1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1" name="AutoShape 44"/>
            <p:cNvCxnSpPr>
              <a:cxnSpLocks noChangeShapeType="1"/>
            </p:cNvCxnSpPr>
            <p:nvPr/>
          </p:nvCxnSpPr>
          <p:spPr bwMode="auto">
            <a:xfrm flipH="1" flipV="1">
              <a:off x="8406571" y="2708920"/>
              <a:ext cx="5898" cy="313762"/>
            </a:xfrm>
            <a:prstGeom prst="straightConnector1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5" name="AutoShape 47"/>
            <p:cNvCxnSpPr>
              <a:cxnSpLocks noChangeShapeType="1"/>
              <a:stCxn id="77" idx="0"/>
            </p:cNvCxnSpPr>
            <p:nvPr/>
          </p:nvCxnSpPr>
          <p:spPr bwMode="auto">
            <a:xfrm rot="16200000" flipV="1">
              <a:off x="7500555" y="921339"/>
              <a:ext cx="566373" cy="1136582"/>
            </a:xfrm>
            <a:prstGeom prst="curvedConnector2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7" name="十字箭头 66"/>
          <p:cNvSpPr/>
          <p:nvPr/>
        </p:nvSpPr>
        <p:spPr>
          <a:xfrm>
            <a:off x="2540000" y="1397000"/>
            <a:ext cx="4063999" cy="4063999"/>
          </a:xfrm>
          <a:prstGeom prst="quadArrow">
            <a:avLst>
              <a:gd name="adj1" fmla="val 2000"/>
              <a:gd name="adj2" fmla="val 4000"/>
              <a:gd name="adj3" fmla="val 5000"/>
            </a:avLst>
          </a:prstGeom>
          <a:solidFill>
            <a:schemeClr val="bg1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" name="组合 2"/>
          <p:cNvGrpSpPr/>
          <p:nvPr/>
        </p:nvGrpSpPr>
        <p:grpSpPr>
          <a:xfrm>
            <a:off x="3123116" y="3545721"/>
            <a:ext cx="1742691" cy="1350734"/>
            <a:chOff x="3123116" y="3545721"/>
            <a:chExt cx="1742691" cy="1350734"/>
          </a:xfrm>
        </p:grpSpPr>
        <p:sp>
          <p:nvSpPr>
            <p:cNvPr id="61" name="TextBox 60"/>
            <p:cNvSpPr txBox="1"/>
            <p:nvPr/>
          </p:nvSpPr>
          <p:spPr>
            <a:xfrm>
              <a:off x="3203848" y="3545721"/>
              <a:ext cx="166195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zh-CN" altLang="en-US" sz="4000" b="1" spc="50" dirty="0" smtClean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注浆材料</a:t>
              </a:r>
              <a:endParaRPr lang="zh-CN" altLang="en-US" sz="40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0" name="矩形 69"/>
            <p:cNvSpPr/>
            <p:nvPr/>
          </p:nvSpPr>
          <p:spPr>
            <a:xfrm>
              <a:off x="3123116" y="3573016"/>
              <a:ext cx="1376876" cy="132343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82" name="TextBox 81"/>
          <p:cNvSpPr txBox="1"/>
          <p:nvPr/>
        </p:nvSpPr>
        <p:spPr>
          <a:xfrm>
            <a:off x="3203848" y="1988840"/>
            <a:ext cx="1661959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000" b="1" spc="50" dirty="0" smtClean="0">
                <a:ln w="11430"/>
                <a:solidFill>
                  <a:srgbClr val="66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前期探测</a:t>
            </a:r>
            <a:endParaRPr lang="zh-CN" altLang="en-US" sz="4000" b="1" spc="50" dirty="0">
              <a:ln w="11430"/>
              <a:solidFill>
                <a:srgbClr val="6699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710241" y="1988840"/>
            <a:ext cx="1661959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000" b="1" spc="50" dirty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信息</a:t>
            </a:r>
            <a:r>
              <a:rPr lang="zh-CN" altLang="en-US" sz="4000" b="1" spc="50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技术</a:t>
            </a:r>
            <a:endParaRPr lang="zh-CN" altLang="en-US" sz="4000" b="1" spc="50" dirty="0">
              <a:ln w="11430"/>
              <a:solidFill>
                <a:schemeClr val="bg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763687" y="111066"/>
            <a:ext cx="6020053" cy="797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先进注浆工艺</a:t>
            </a:r>
            <a:r>
              <a:rPr lang="en-US" altLang="zh-CN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—</a:t>
            </a:r>
            <a:r>
              <a:rPr lang="zh-CN" altLang="en-US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核心优势</a:t>
            </a:r>
            <a:endParaRPr lang="zh-CN" altLang="en-US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644007" y="3545721"/>
            <a:ext cx="1728193" cy="1350734"/>
            <a:chOff x="4644007" y="3545721"/>
            <a:chExt cx="1728193" cy="1350734"/>
          </a:xfrm>
        </p:grpSpPr>
        <p:sp>
          <p:nvSpPr>
            <p:cNvPr id="62" name="TextBox 61"/>
            <p:cNvSpPr txBox="1"/>
            <p:nvPr/>
          </p:nvSpPr>
          <p:spPr>
            <a:xfrm>
              <a:off x="4710241" y="3545721"/>
              <a:ext cx="166195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zh-CN" altLang="en-US" sz="4000" b="1" spc="50" dirty="0" smtClean="0">
                  <a:ln w="11430"/>
                  <a:solidFill>
                    <a:srgbClr val="C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注浆工艺</a:t>
              </a:r>
              <a:endParaRPr lang="zh-CN" altLang="en-US" sz="4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1" name="矩形 70"/>
            <p:cNvSpPr/>
            <p:nvPr/>
          </p:nvSpPr>
          <p:spPr>
            <a:xfrm>
              <a:off x="4644007" y="3570901"/>
              <a:ext cx="1389763" cy="132555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-36512" y="-35062"/>
            <a:ext cx="1512168" cy="1015790"/>
            <a:chOff x="107504" y="-35062"/>
            <a:chExt cx="1512168" cy="1015790"/>
          </a:xfrm>
        </p:grpSpPr>
        <p:pic>
          <p:nvPicPr>
            <p:cNvPr id="86" name="Picture 4" descr="C:\Users\凯凯 ERIC\Desktop\商标1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-35062"/>
              <a:ext cx="1013878" cy="10157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7" name="TextBox 86"/>
            <p:cNvSpPr txBox="1"/>
            <p:nvPr/>
          </p:nvSpPr>
          <p:spPr>
            <a:xfrm>
              <a:off x="977366" y="188640"/>
              <a:ext cx="6423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chemeClr val="accent2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大禹岩土</a:t>
              </a:r>
              <a:endParaRPr lang="zh-CN" altLang="en-US" b="1" dirty="0">
                <a:solidFill>
                  <a:schemeClr val="accent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88" name="TextBox 87"/>
          <p:cNvSpPr txBox="1"/>
          <p:nvPr/>
        </p:nvSpPr>
        <p:spPr>
          <a:xfrm>
            <a:off x="5292080" y="6485274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山东大禹岩土工程有限责任公司</a:t>
            </a:r>
            <a:endParaRPr lang="zh-CN" altLang="en-US" sz="20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92141363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31214E-6 L 0.00017 -0.5244 " pathEditMode="relative" rAng="0" ptsTypes="AA">
                                      <p:cBhvr>
                                        <p:cTn id="6" dur="1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622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3" grpId="0"/>
      <p:bldP spid="8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55"/>
          <p:cNvGrpSpPr>
            <a:grpSpLocks/>
          </p:cNvGrpSpPr>
          <p:nvPr/>
        </p:nvGrpSpPr>
        <p:grpSpPr bwMode="auto">
          <a:xfrm>
            <a:off x="2718346" y="1767682"/>
            <a:ext cx="4429125" cy="3149076"/>
            <a:chOff x="1793395" y="1451184"/>
            <a:chExt cx="5304106" cy="4154668"/>
          </a:xfrm>
        </p:grpSpPr>
        <p:sp>
          <p:nvSpPr>
            <p:cNvPr id="16" name="TextBox 15"/>
            <p:cNvSpPr txBox="1"/>
            <p:nvPr/>
          </p:nvSpPr>
          <p:spPr>
            <a:xfrm>
              <a:off x="2392246" y="4184647"/>
              <a:ext cx="4534155" cy="1421205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zh-CN" altLang="en-US" b="1" spc="50" dirty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长深钻孔与短浅钻孔结合</a:t>
              </a:r>
              <a:r>
                <a:rPr lang="zh-CN" altLang="en-US" b="1" spc="50" dirty="0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工艺</a:t>
              </a:r>
              <a:endParaRPr lang="en-US" altLang="zh-CN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  <a:p>
              <a:pPr>
                <a:defRPr/>
              </a:pPr>
              <a:r>
                <a:rPr lang="zh-CN" altLang="en-US" b="1" spc="50" dirty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  保证</a:t>
              </a:r>
              <a:r>
                <a:rPr lang="zh-CN" altLang="en-US" sz="2800" b="1" spc="50" dirty="0">
                  <a:ln w="11430"/>
                  <a:solidFill>
                    <a:srgbClr val="0099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围岩稳定性</a:t>
              </a:r>
            </a:p>
            <a:p>
              <a:pPr>
                <a:defRPr/>
              </a:pPr>
              <a:r>
                <a:rPr lang="zh-CN" altLang="en-US" b="1" spc="50" dirty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 </a:t>
              </a:r>
            </a:p>
          </p:txBody>
        </p:sp>
        <p:graphicFrame>
          <p:nvGraphicFramePr>
            <p:cNvPr id="15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31020442"/>
                </p:ext>
              </p:extLst>
            </p:nvPr>
          </p:nvGraphicFramePr>
          <p:xfrm>
            <a:off x="1793395" y="1451184"/>
            <a:ext cx="5304106" cy="2441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6" name="AutoCAD Drawing" r:id="rId3" imgW="7277100" imgH="5438775" progId="AutoCAD.Drawing.18">
                    <p:embed/>
                  </p:oleObj>
                </mc:Choice>
                <mc:Fallback>
                  <p:oleObj name="AutoCAD Drawing" r:id="rId3" imgW="7277100" imgH="5438775" progId="AutoCAD.Drawing.1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13901" t="33626" r="15584" b="36140"/>
                        <a:stretch>
                          <a:fillRect/>
                        </a:stretch>
                      </p:blipFill>
                      <p:spPr bwMode="auto">
                        <a:xfrm>
                          <a:off x="1793395" y="1451184"/>
                          <a:ext cx="5304106" cy="2441575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组合 58"/>
          <p:cNvGrpSpPr>
            <a:grpSpLocks/>
          </p:cNvGrpSpPr>
          <p:nvPr/>
        </p:nvGrpSpPr>
        <p:grpSpPr bwMode="auto">
          <a:xfrm>
            <a:off x="2789783" y="2553494"/>
            <a:ext cx="4429125" cy="3076575"/>
            <a:chOff x="4500563" y="1571625"/>
            <a:chExt cx="4429125" cy="3076339"/>
          </a:xfrm>
        </p:grpSpPr>
        <p:pic>
          <p:nvPicPr>
            <p:cNvPr id="5" name="Picture 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0563" y="1571625"/>
              <a:ext cx="4429125" cy="22145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4786284" y="3786190"/>
              <a:ext cx="3857652" cy="861774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lnSpc>
                  <a:spcPts val="1500"/>
                </a:lnSpc>
                <a:defRPr/>
              </a:pPr>
              <a:r>
                <a:rPr lang="zh-CN" altLang="en-US" b="1" spc="50" dirty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软骨料注入器结构原理图</a:t>
              </a:r>
              <a:endParaRPr lang="en-US" altLang="zh-CN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  <a:p>
              <a:pPr>
                <a:lnSpc>
                  <a:spcPts val="1500"/>
                </a:lnSpc>
                <a:defRPr/>
              </a:pPr>
              <a:endParaRPr lang="en-US" altLang="zh-CN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  <a:p>
              <a:pPr>
                <a:lnSpc>
                  <a:spcPts val="1500"/>
                </a:lnSpc>
                <a:defRPr/>
              </a:pPr>
              <a:r>
                <a:rPr lang="en-US" altLang="zh-CN" b="1" spc="50" dirty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  </a:t>
              </a:r>
            </a:p>
            <a:p>
              <a:pPr>
                <a:lnSpc>
                  <a:spcPts val="1500"/>
                </a:lnSpc>
                <a:defRPr/>
              </a:pPr>
              <a:r>
                <a:rPr lang="zh-CN" altLang="en-US" sz="2400" b="1" spc="50" dirty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黑体" pitchFamily="49" charset="-122"/>
                  <a:ea typeface="黑体" pitchFamily="49" charset="-122"/>
                </a:rPr>
                <a:t> </a:t>
              </a:r>
              <a:r>
                <a:rPr lang="zh-CN" altLang="en-US" b="1" spc="50" dirty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克服了井下</a:t>
              </a:r>
              <a:r>
                <a:rPr lang="zh-CN" altLang="en-US" sz="2800" b="1" spc="50" dirty="0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高温高压</a:t>
              </a:r>
              <a:r>
                <a:rPr lang="zh-CN" altLang="en-US" b="1" spc="50" dirty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难题</a:t>
              </a:r>
            </a:p>
          </p:txBody>
        </p:sp>
      </p:grpSp>
      <p:pic>
        <p:nvPicPr>
          <p:cNvPr id="7" name="Picture 5" descr="C:\Users\Administrator\Desktop\新建文件夹 (2)\实用新型11.朱维申-高地应力准三维可视化模型试验台架装置 (3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086422"/>
            <a:ext cx="1811337" cy="257175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istrator\Desktop\新建文件夹 (2)\发明04李术才-铁晶砂胶结岩土相似材料及其制备方法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908" y="3068960"/>
            <a:ext cx="1785938" cy="2589212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dministrator\Desktop\新建文件夹 (2)\26朱维申-便于预置内裂隙的非饱和树脂脆性材料及其制备试件方法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971" y="3086422"/>
            <a:ext cx="1817687" cy="257175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组合 31"/>
          <p:cNvGrpSpPr>
            <a:grpSpLocks/>
          </p:cNvGrpSpPr>
          <p:nvPr/>
        </p:nvGrpSpPr>
        <p:grpSpPr bwMode="auto">
          <a:xfrm>
            <a:off x="2075408" y="1124744"/>
            <a:ext cx="5214938" cy="700088"/>
            <a:chOff x="1040976" y="1549988"/>
            <a:chExt cx="5214973" cy="700093"/>
          </a:xfrm>
        </p:grpSpPr>
        <p:sp>
          <p:nvSpPr>
            <p:cNvPr id="11" name="任意多边形 10"/>
            <p:cNvSpPr/>
            <p:nvPr/>
          </p:nvSpPr>
          <p:spPr>
            <a:xfrm>
              <a:off x="1431728" y="1692865"/>
              <a:ext cx="4824221" cy="428628"/>
            </a:xfrm>
            <a:custGeom>
              <a:avLst/>
              <a:gdLst>
                <a:gd name="connsiteX0" fmla="*/ 0 w 6613476"/>
                <a:gd name="connsiteY0" fmla="*/ 0 h 625205"/>
                <a:gd name="connsiteX1" fmla="*/ 6613476 w 6613476"/>
                <a:gd name="connsiteY1" fmla="*/ 0 h 625205"/>
                <a:gd name="connsiteX2" fmla="*/ 6613476 w 6613476"/>
                <a:gd name="connsiteY2" fmla="*/ 625205 h 625205"/>
                <a:gd name="connsiteX3" fmla="*/ 0 w 6613476"/>
                <a:gd name="connsiteY3" fmla="*/ 625205 h 625205"/>
                <a:gd name="connsiteX4" fmla="*/ 0 w 6613476"/>
                <a:gd name="connsiteY4" fmla="*/ 0 h 625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13476" h="625205">
                  <a:moveTo>
                    <a:pt x="0" y="0"/>
                  </a:moveTo>
                  <a:lnTo>
                    <a:pt x="6613476" y="0"/>
                  </a:lnTo>
                  <a:lnTo>
                    <a:pt x="6613476" y="625205"/>
                  </a:lnTo>
                  <a:lnTo>
                    <a:pt x="0" y="625205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96257" tIns="60960" rIns="60960" bIns="60960" spcCol="1270" anchor="ctr"/>
            <a:lstStyle/>
            <a:p>
              <a:pPr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400" b="1" dirty="0">
                  <a:latin typeface="微软雅黑" pitchFamily="34" charset="-122"/>
                  <a:ea typeface="微软雅黑" pitchFamily="34" charset="-122"/>
                </a:rPr>
                <a:t>长深钻孔与短浅钻孔结合工艺</a:t>
              </a:r>
            </a:p>
          </p:txBody>
        </p:sp>
        <p:sp>
          <p:nvSpPr>
            <p:cNvPr id="12" name="椭圆 11"/>
            <p:cNvSpPr/>
            <p:nvPr/>
          </p:nvSpPr>
          <p:spPr>
            <a:xfrm>
              <a:off x="1040976" y="1549988"/>
              <a:ext cx="714379" cy="700093"/>
            </a:xfrm>
            <a:prstGeom prst="ellipse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dkEdge">
              <a:bevelT w="120800" h="190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TextBox 34"/>
            <p:cNvSpPr txBox="1">
              <a:spLocks noChangeArrowheads="1"/>
            </p:cNvSpPr>
            <p:nvPr/>
          </p:nvSpPr>
          <p:spPr bwMode="auto">
            <a:xfrm>
              <a:off x="1187624" y="1619508"/>
              <a:ext cx="50405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latin typeface="微软雅黑" pitchFamily="34" charset="-122"/>
                  <a:ea typeface="微软雅黑" pitchFamily="34" charset="-122"/>
                </a:rPr>
                <a:t>1</a:t>
              </a:r>
              <a:endParaRPr lang="zh-CN" altLang="en-US" sz="3200" b="1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7" name="组合 47"/>
          <p:cNvGrpSpPr>
            <a:grpSpLocks/>
          </p:cNvGrpSpPr>
          <p:nvPr/>
        </p:nvGrpSpPr>
        <p:grpSpPr bwMode="auto">
          <a:xfrm>
            <a:off x="2075408" y="1981994"/>
            <a:ext cx="5214938" cy="700088"/>
            <a:chOff x="1040976" y="1549988"/>
            <a:chExt cx="5214973" cy="700093"/>
          </a:xfrm>
        </p:grpSpPr>
        <p:sp>
          <p:nvSpPr>
            <p:cNvPr id="18" name="任意多边形 17"/>
            <p:cNvSpPr/>
            <p:nvPr/>
          </p:nvSpPr>
          <p:spPr>
            <a:xfrm>
              <a:off x="1431728" y="1692865"/>
              <a:ext cx="4824221" cy="428628"/>
            </a:xfrm>
            <a:custGeom>
              <a:avLst/>
              <a:gdLst>
                <a:gd name="connsiteX0" fmla="*/ 0 w 6613476"/>
                <a:gd name="connsiteY0" fmla="*/ 0 h 625205"/>
                <a:gd name="connsiteX1" fmla="*/ 6613476 w 6613476"/>
                <a:gd name="connsiteY1" fmla="*/ 0 h 625205"/>
                <a:gd name="connsiteX2" fmla="*/ 6613476 w 6613476"/>
                <a:gd name="connsiteY2" fmla="*/ 625205 h 625205"/>
                <a:gd name="connsiteX3" fmla="*/ 0 w 6613476"/>
                <a:gd name="connsiteY3" fmla="*/ 625205 h 625205"/>
                <a:gd name="connsiteX4" fmla="*/ 0 w 6613476"/>
                <a:gd name="connsiteY4" fmla="*/ 0 h 625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13476" h="625205">
                  <a:moveTo>
                    <a:pt x="0" y="0"/>
                  </a:moveTo>
                  <a:lnTo>
                    <a:pt x="6613476" y="0"/>
                  </a:lnTo>
                  <a:lnTo>
                    <a:pt x="6613476" y="625205"/>
                  </a:lnTo>
                  <a:lnTo>
                    <a:pt x="0" y="625205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96257" tIns="60960" rIns="60960" bIns="60960" spcCol="1270" anchor="ctr"/>
            <a:lstStyle/>
            <a:p>
              <a:pPr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400" b="1" dirty="0">
                  <a:latin typeface="微软雅黑" pitchFamily="34" charset="-122"/>
                  <a:ea typeface="微软雅黑" pitchFamily="34" charset="-122"/>
                </a:rPr>
                <a:t>井下软骨料注入器设备工艺</a:t>
              </a:r>
            </a:p>
          </p:txBody>
        </p:sp>
        <p:sp>
          <p:nvSpPr>
            <p:cNvPr id="19" name="椭圆 18"/>
            <p:cNvSpPr/>
            <p:nvPr/>
          </p:nvSpPr>
          <p:spPr>
            <a:xfrm>
              <a:off x="1040976" y="1549988"/>
              <a:ext cx="714379" cy="700093"/>
            </a:xfrm>
            <a:prstGeom prst="ellipse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dkEdge">
              <a:bevelT w="120800" h="190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TextBox 50"/>
            <p:cNvSpPr txBox="1">
              <a:spLocks noChangeArrowheads="1"/>
            </p:cNvSpPr>
            <p:nvPr/>
          </p:nvSpPr>
          <p:spPr bwMode="auto">
            <a:xfrm>
              <a:off x="1187624" y="1619508"/>
              <a:ext cx="50405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latin typeface="微软雅黑" pitchFamily="34" charset="-122"/>
                  <a:ea typeface="微软雅黑" pitchFamily="34" charset="-122"/>
                </a:rPr>
                <a:t>2</a:t>
              </a:r>
              <a:endParaRPr lang="zh-CN" altLang="en-US" sz="3200" b="1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1" name="组合 51"/>
          <p:cNvGrpSpPr>
            <a:grpSpLocks/>
          </p:cNvGrpSpPr>
          <p:nvPr/>
        </p:nvGrpSpPr>
        <p:grpSpPr bwMode="auto">
          <a:xfrm>
            <a:off x="2075408" y="2839244"/>
            <a:ext cx="5214938" cy="700088"/>
            <a:chOff x="1040976" y="1549988"/>
            <a:chExt cx="5214973" cy="700093"/>
          </a:xfrm>
        </p:grpSpPr>
        <p:sp>
          <p:nvSpPr>
            <p:cNvPr id="22" name="任意多边形 21"/>
            <p:cNvSpPr/>
            <p:nvPr/>
          </p:nvSpPr>
          <p:spPr>
            <a:xfrm>
              <a:off x="1431728" y="1692865"/>
              <a:ext cx="4824221" cy="428628"/>
            </a:xfrm>
            <a:custGeom>
              <a:avLst/>
              <a:gdLst>
                <a:gd name="connsiteX0" fmla="*/ 0 w 6613476"/>
                <a:gd name="connsiteY0" fmla="*/ 0 h 625205"/>
                <a:gd name="connsiteX1" fmla="*/ 6613476 w 6613476"/>
                <a:gd name="connsiteY1" fmla="*/ 0 h 625205"/>
                <a:gd name="connsiteX2" fmla="*/ 6613476 w 6613476"/>
                <a:gd name="connsiteY2" fmla="*/ 625205 h 625205"/>
                <a:gd name="connsiteX3" fmla="*/ 0 w 6613476"/>
                <a:gd name="connsiteY3" fmla="*/ 625205 h 625205"/>
                <a:gd name="connsiteX4" fmla="*/ 0 w 6613476"/>
                <a:gd name="connsiteY4" fmla="*/ 0 h 625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13476" h="625205">
                  <a:moveTo>
                    <a:pt x="0" y="0"/>
                  </a:moveTo>
                  <a:lnTo>
                    <a:pt x="6613476" y="0"/>
                  </a:lnTo>
                  <a:lnTo>
                    <a:pt x="6613476" y="625205"/>
                  </a:lnTo>
                  <a:lnTo>
                    <a:pt x="0" y="625205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96257" tIns="60960" rIns="60960" bIns="60960" spcCol="1270" anchor="ctr"/>
            <a:lstStyle/>
            <a:p>
              <a:pPr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400" b="1" dirty="0">
                  <a:latin typeface="微软雅黑" pitchFamily="34" charset="-122"/>
                  <a:ea typeface="微软雅黑" pitchFamily="34" charset="-122"/>
                </a:rPr>
                <a:t>粗径钻具导向注浆工艺</a:t>
              </a:r>
            </a:p>
          </p:txBody>
        </p:sp>
        <p:sp>
          <p:nvSpPr>
            <p:cNvPr id="23" name="椭圆 22"/>
            <p:cNvSpPr/>
            <p:nvPr/>
          </p:nvSpPr>
          <p:spPr>
            <a:xfrm>
              <a:off x="1040976" y="1549988"/>
              <a:ext cx="714379" cy="700093"/>
            </a:xfrm>
            <a:prstGeom prst="ellipse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dkEdge">
              <a:bevelT w="120800" h="190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TextBox 54"/>
            <p:cNvSpPr txBox="1">
              <a:spLocks noChangeArrowheads="1"/>
            </p:cNvSpPr>
            <p:nvPr/>
          </p:nvSpPr>
          <p:spPr bwMode="auto">
            <a:xfrm>
              <a:off x="1187624" y="1621426"/>
              <a:ext cx="50405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latin typeface="微软雅黑" pitchFamily="34" charset="-122"/>
                  <a:ea typeface="微软雅黑" pitchFamily="34" charset="-122"/>
                </a:rPr>
                <a:t>3</a:t>
              </a:r>
              <a:endParaRPr lang="zh-CN" altLang="en-US" sz="3200" b="1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5" name="组合 65"/>
          <p:cNvGrpSpPr>
            <a:grpSpLocks/>
          </p:cNvGrpSpPr>
          <p:nvPr/>
        </p:nvGrpSpPr>
        <p:grpSpPr bwMode="auto">
          <a:xfrm>
            <a:off x="2861221" y="3458369"/>
            <a:ext cx="3857625" cy="2994967"/>
            <a:chOff x="4357686" y="3857627"/>
            <a:chExt cx="3857652" cy="2994321"/>
          </a:xfrm>
        </p:grpSpPr>
        <p:grpSp>
          <p:nvGrpSpPr>
            <p:cNvPr id="26" name="组合 61"/>
            <p:cNvGrpSpPr>
              <a:grpSpLocks/>
            </p:cNvGrpSpPr>
            <p:nvPr/>
          </p:nvGrpSpPr>
          <p:grpSpPr bwMode="auto">
            <a:xfrm>
              <a:off x="4357686" y="3857627"/>
              <a:ext cx="3857652" cy="2796510"/>
              <a:chOff x="4286249" y="3929066"/>
              <a:chExt cx="3857652" cy="2530196"/>
            </a:xfrm>
          </p:grpSpPr>
          <p:graphicFrame>
            <p:nvGraphicFramePr>
              <p:cNvPr id="28" name="Object 3"/>
              <p:cNvGraphicFramePr>
                <a:graphicFrameLocks noChangeAspect="1"/>
              </p:cNvGraphicFramePr>
              <p:nvPr/>
            </p:nvGraphicFramePr>
            <p:xfrm>
              <a:off x="4286249" y="3929066"/>
              <a:ext cx="3857652" cy="20618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07" name="AutoCAD Drawing" r:id="rId9" imgW="9182100" imgH="5438775" progId="AutoCAD.Drawing.18">
                      <p:embed/>
                    </p:oleObj>
                  </mc:Choice>
                  <mc:Fallback>
                    <p:oleObj name="AutoCAD Drawing" r:id="rId9" imgW="9182100" imgH="5438775" progId="AutoCAD.Drawing.18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 l="11879" t="8473" r="9685" b="28728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86249" y="3929066"/>
                            <a:ext cx="3857652" cy="2061848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9" name="TextBox 28"/>
              <p:cNvSpPr txBox="1"/>
              <p:nvPr/>
            </p:nvSpPr>
            <p:spPr>
              <a:xfrm>
                <a:off x="5268141" y="6004995"/>
                <a:ext cx="2304256" cy="454267"/>
              </a:xfrm>
              <a:prstGeom prst="rect">
                <a:avLst/>
              </a:prstGeom>
              <a:noFill/>
            </p:spPr>
            <p:txBody>
              <a:bodyPr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>
                  <a:lnSpc>
                    <a:spcPts val="1500"/>
                  </a:lnSpc>
                  <a:defRPr/>
                </a:pPr>
                <a:r>
                  <a:rPr lang="zh-CN" altLang="en-US" sz="1600" b="1" spc="50" dirty="0">
                    <a:ln w="11430"/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粗径钻导向注浆技术</a:t>
                </a:r>
              </a:p>
              <a:p>
                <a:pPr>
                  <a:lnSpc>
                    <a:spcPts val="1500"/>
                  </a:lnSpc>
                  <a:defRPr/>
                </a:pPr>
                <a:endParaRPr lang="zh-CN" altLang="en-US" sz="2000" b="1" spc="50" dirty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27" name="TextBox 64"/>
            <p:cNvSpPr txBox="1">
              <a:spLocks noChangeArrowheads="1"/>
            </p:cNvSpPr>
            <p:nvPr/>
          </p:nvSpPr>
          <p:spPr bwMode="auto">
            <a:xfrm>
              <a:off x="5286380" y="6328728"/>
              <a:ext cx="235745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b="1" spc="50" dirty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提高注浆</a:t>
              </a:r>
              <a:r>
                <a:rPr lang="zh-CN" altLang="en-US" sz="2800" b="1" spc="50" dirty="0">
                  <a:ln w="11430"/>
                  <a:solidFill>
                    <a:srgbClr val="0099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准确率</a:t>
              </a:r>
              <a:endParaRPr lang="zh-CN" altLang="en-US" b="1" spc="50" dirty="0">
                <a:ln w="11430"/>
                <a:solidFill>
                  <a:srgbClr val="0099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763687" y="111066"/>
            <a:ext cx="6020053" cy="797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先进注浆工艺</a:t>
            </a:r>
            <a:r>
              <a:rPr lang="en-US" altLang="zh-CN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—</a:t>
            </a:r>
            <a:r>
              <a:rPr lang="zh-CN" altLang="en-US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核心优势</a:t>
            </a:r>
            <a:endParaRPr lang="zh-CN" altLang="en-US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-36512" y="-35062"/>
            <a:ext cx="1512168" cy="1015790"/>
            <a:chOff x="107504" y="-35062"/>
            <a:chExt cx="1512168" cy="1015790"/>
          </a:xfrm>
        </p:grpSpPr>
        <p:pic>
          <p:nvPicPr>
            <p:cNvPr id="32" name="Picture 4" descr="C:\Users\凯凯 ERIC\Desktop\商标1.gif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-35062"/>
              <a:ext cx="1013878" cy="10157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/>
            <p:cNvSpPr txBox="1"/>
            <p:nvPr/>
          </p:nvSpPr>
          <p:spPr>
            <a:xfrm>
              <a:off x="977366" y="188640"/>
              <a:ext cx="6423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chemeClr val="accent2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大禹岩土</a:t>
              </a:r>
              <a:endParaRPr lang="zh-CN" altLang="en-US" b="1" dirty="0">
                <a:solidFill>
                  <a:schemeClr val="accent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5292080" y="6485274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山东大禹岩土工程有限责任公司</a:t>
            </a:r>
            <a:endParaRPr lang="zh-CN" altLang="en-US" sz="20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59832" y="1640166"/>
            <a:ext cx="3671612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CN" altLang="en-US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克服了注浆施工</a:t>
            </a:r>
            <a:endParaRPr lang="en-US" altLang="zh-CN" sz="36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诸多难题</a:t>
            </a:r>
            <a:endParaRPr lang="zh-CN" altLang="en-US" sz="36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0731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0732" y="863850"/>
            <a:ext cx="9066934" cy="5654074"/>
            <a:chOff x="80732" y="863850"/>
            <a:chExt cx="9066934" cy="5654074"/>
          </a:xfrm>
        </p:grpSpPr>
        <p:grpSp>
          <p:nvGrpSpPr>
            <p:cNvPr id="6" name="组合 25"/>
            <p:cNvGrpSpPr>
              <a:grpSpLocks/>
            </p:cNvGrpSpPr>
            <p:nvPr/>
          </p:nvGrpSpPr>
          <p:grpSpPr bwMode="auto">
            <a:xfrm>
              <a:off x="1842790" y="899067"/>
              <a:ext cx="1289050" cy="928687"/>
              <a:chOff x="714348" y="785794"/>
              <a:chExt cx="1356905" cy="857256"/>
            </a:xfrm>
            <a:solidFill>
              <a:schemeClr val="accent1"/>
            </a:solidFill>
          </p:grpSpPr>
          <p:sp>
            <p:nvSpPr>
              <p:cNvPr id="4" name="圆角矩形 3"/>
              <p:cNvSpPr/>
              <p:nvPr/>
            </p:nvSpPr>
            <p:spPr bwMode="auto">
              <a:xfrm>
                <a:off x="714348" y="785794"/>
                <a:ext cx="1356905" cy="857256"/>
              </a:xfrm>
              <a:prstGeom prst="round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0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7210" name="TextBox 7"/>
              <p:cNvSpPr txBox="1">
                <a:spLocks noChangeArrowheads="1"/>
              </p:cNvSpPr>
              <p:nvPr/>
            </p:nvSpPr>
            <p:spPr bwMode="auto">
              <a:xfrm>
                <a:off x="838195" y="917698"/>
                <a:ext cx="1233058" cy="5966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zh-CN" altLang="en-US" b="1" dirty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地质分析</a:t>
                </a:r>
                <a:endParaRPr lang="en-US" altLang="zh-CN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>
                  <a:defRPr/>
                </a:pPr>
                <a:r>
                  <a:rPr lang="zh-CN" altLang="en-US" b="1" dirty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综合探测</a:t>
                </a:r>
              </a:p>
            </p:txBody>
          </p:sp>
        </p:grpSp>
        <p:grpSp>
          <p:nvGrpSpPr>
            <p:cNvPr id="10" name="组合 20"/>
            <p:cNvGrpSpPr>
              <a:grpSpLocks/>
            </p:cNvGrpSpPr>
            <p:nvPr/>
          </p:nvGrpSpPr>
          <p:grpSpPr bwMode="auto">
            <a:xfrm>
              <a:off x="98098" y="1772816"/>
              <a:ext cx="1305550" cy="928684"/>
              <a:chOff x="571472" y="2643182"/>
              <a:chExt cx="2521732" cy="857549"/>
            </a:xfrm>
            <a:solidFill>
              <a:schemeClr val="accent1"/>
            </a:solidFill>
          </p:grpSpPr>
          <p:sp>
            <p:nvSpPr>
              <p:cNvPr id="41" name="圆角矩形 40"/>
              <p:cNvSpPr/>
              <p:nvPr/>
            </p:nvSpPr>
            <p:spPr bwMode="auto">
              <a:xfrm>
                <a:off x="571472" y="2643182"/>
                <a:ext cx="2428892" cy="857549"/>
              </a:xfrm>
              <a:prstGeom prst="round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0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42" name="TextBox 4"/>
              <p:cNvSpPr txBox="1">
                <a:spLocks noChangeArrowheads="1"/>
              </p:cNvSpPr>
              <p:nvPr/>
            </p:nvSpPr>
            <p:spPr bwMode="auto">
              <a:xfrm>
                <a:off x="644915" y="2778951"/>
                <a:ext cx="2448289" cy="5968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zh-CN" altLang="en-US" b="1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估算裂隙</a:t>
                </a:r>
                <a:endParaRPr lang="en-US" altLang="zh-CN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algn="ctr">
                  <a:defRPr/>
                </a:pPr>
                <a:r>
                  <a:rPr lang="zh-CN" altLang="en-US" b="1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含水量</a:t>
                </a:r>
                <a:endParaRPr lang="zh-CN" altLang="en-US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46" name="组合 20"/>
            <p:cNvGrpSpPr>
              <a:grpSpLocks/>
            </p:cNvGrpSpPr>
            <p:nvPr/>
          </p:nvGrpSpPr>
          <p:grpSpPr bwMode="auto">
            <a:xfrm>
              <a:off x="80732" y="2996952"/>
              <a:ext cx="1305550" cy="928684"/>
              <a:chOff x="571472" y="2643182"/>
              <a:chExt cx="2521732" cy="857549"/>
            </a:xfrm>
            <a:solidFill>
              <a:schemeClr val="accent1"/>
            </a:solidFill>
          </p:grpSpPr>
          <p:sp>
            <p:nvSpPr>
              <p:cNvPr id="48" name="圆角矩形 47"/>
              <p:cNvSpPr/>
              <p:nvPr/>
            </p:nvSpPr>
            <p:spPr bwMode="auto">
              <a:xfrm>
                <a:off x="571472" y="2643182"/>
                <a:ext cx="2428892" cy="857549"/>
              </a:xfrm>
              <a:prstGeom prst="round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0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49" name="TextBox 4"/>
              <p:cNvSpPr txBox="1">
                <a:spLocks noChangeArrowheads="1"/>
              </p:cNvSpPr>
              <p:nvPr/>
            </p:nvSpPr>
            <p:spPr bwMode="auto">
              <a:xfrm>
                <a:off x="644916" y="2778951"/>
                <a:ext cx="2448288" cy="554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zh-CN" altLang="en-US" b="1" dirty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水压水流速度确定</a:t>
                </a:r>
              </a:p>
            </p:txBody>
          </p:sp>
        </p:grpSp>
        <p:grpSp>
          <p:nvGrpSpPr>
            <p:cNvPr id="50" name="组合 20"/>
            <p:cNvGrpSpPr>
              <a:grpSpLocks/>
            </p:cNvGrpSpPr>
            <p:nvPr/>
          </p:nvGrpSpPr>
          <p:grpSpPr bwMode="auto">
            <a:xfrm>
              <a:off x="80732" y="4484304"/>
              <a:ext cx="1327253" cy="928684"/>
              <a:chOff x="571472" y="2643182"/>
              <a:chExt cx="2563652" cy="857549"/>
            </a:xfrm>
            <a:solidFill>
              <a:schemeClr val="accent1"/>
            </a:solidFill>
          </p:grpSpPr>
          <p:sp>
            <p:nvSpPr>
              <p:cNvPr id="51" name="圆角矩形 50"/>
              <p:cNvSpPr/>
              <p:nvPr/>
            </p:nvSpPr>
            <p:spPr bwMode="auto">
              <a:xfrm>
                <a:off x="571472" y="2643182"/>
                <a:ext cx="2428892" cy="857549"/>
              </a:xfrm>
              <a:prstGeom prst="roundRect">
                <a:avLst/>
              </a:prstGeom>
              <a:solidFill>
                <a:srgbClr val="0070C0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0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52" name="TextBox 4"/>
              <p:cNvSpPr txBox="1">
                <a:spLocks noChangeArrowheads="1"/>
              </p:cNvSpPr>
              <p:nvPr/>
            </p:nvSpPr>
            <p:spPr bwMode="auto">
              <a:xfrm>
                <a:off x="686836" y="2794862"/>
                <a:ext cx="2448288" cy="5968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zh-CN" altLang="en-US" b="1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注浆方案设计确定</a:t>
                </a:r>
                <a:endParaRPr lang="zh-CN" altLang="en-US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53" name="组合 20"/>
            <p:cNvGrpSpPr>
              <a:grpSpLocks/>
            </p:cNvGrpSpPr>
            <p:nvPr/>
          </p:nvGrpSpPr>
          <p:grpSpPr bwMode="auto">
            <a:xfrm>
              <a:off x="1503535" y="5589237"/>
              <a:ext cx="1327253" cy="928684"/>
              <a:chOff x="571472" y="2643182"/>
              <a:chExt cx="2563652" cy="857549"/>
            </a:xfrm>
            <a:solidFill>
              <a:schemeClr val="accent1"/>
            </a:solidFill>
          </p:grpSpPr>
          <p:sp>
            <p:nvSpPr>
              <p:cNvPr id="54" name="圆角矩形 53"/>
              <p:cNvSpPr/>
              <p:nvPr/>
            </p:nvSpPr>
            <p:spPr bwMode="auto">
              <a:xfrm>
                <a:off x="571472" y="2643182"/>
                <a:ext cx="2428892" cy="857549"/>
              </a:xfrm>
              <a:prstGeom prst="roundRect">
                <a:avLst/>
              </a:prstGeom>
              <a:solidFill>
                <a:srgbClr val="0070C0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0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55" name="TextBox 4"/>
              <p:cNvSpPr txBox="1">
                <a:spLocks noChangeArrowheads="1"/>
              </p:cNvSpPr>
              <p:nvPr/>
            </p:nvSpPr>
            <p:spPr bwMode="auto">
              <a:xfrm>
                <a:off x="686836" y="2794862"/>
                <a:ext cx="2448288" cy="5968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zh-CN" altLang="en-US" b="1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新型注浆</a:t>
                </a:r>
                <a:endParaRPr lang="en-US" altLang="zh-CN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algn="ctr">
                  <a:defRPr/>
                </a:pPr>
                <a:r>
                  <a:rPr lang="zh-CN" altLang="en-US" b="1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材料</a:t>
                </a:r>
                <a:endParaRPr lang="zh-CN" altLang="en-US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56" name="组合 20"/>
            <p:cNvGrpSpPr>
              <a:grpSpLocks/>
            </p:cNvGrpSpPr>
            <p:nvPr/>
          </p:nvGrpSpPr>
          <p:grpSpPr bwMode="auto">
            <a:xfrm>
              <a:off x="3079519" y="5589234"/>
              <a:ext cx="1327253" cy="928684"/>
              <a:chOff x="571472" y="2643182"/>
              <a:chExt cx="2563652" cy="857549"/>
            </a:xfrm>
            <a:solidFill>
              <a:schemeClr val="accent1"/>
            </a:solidFill>
          </p:grpSpPr>
          <p:sp>
            <p:nvSpPr>
              <p:cNvPr id="57" name="圆角矩形 56"/>
              <p:cNvSpPr/>
              <p:nvPr/>
            </p:nvSpPr>
            <p:spPr bwMode="auto">
              <a:xfrm>
                <a:off x="571472" y="2643182"/>
                <a:ext cx="2428892" cy="857549"/>
              </a:xfrm>
              <a:prstGeom prst="roundRect">
                <a:avLst/>
              </a:prstGeom>
              <a:solidFill>
                <a:srgbClr val="0070C0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0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58" name="TextBox 4"/>
              <p:cNvSpPr txBox="1">
                <a:spLocks noChangeArrowheads="1"/>
              </p:cNvSpPr>
              <p:nvPr/>
            </p:nvSpPr>
            <p:spPr bwMode="auto">
              <a:xfrm>
                <a:off x="686836" y="2794862"/>
                <a:ext cx="2448288" cy="5968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zh-CN" altLang="en-US" b="1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注浆方案设计确定</a:t>
                </a:r>
                <a:endParaRPr lang="zh-CN" altLang="en-US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59" name="组合 25"/>
            <p:cNvGrpSpPr>
              <a:grpSpLocks/>
            </p:cNvGrpSpPr>
            <p:nvPr/>
          </p:nvGrpSpPr>
          <p:grpSpPr bwMode="auto">
            <a:xfrm>
              <a:off x="4742378" y="5589234"/>
              <a:ext cx="1289050" cy="928687"/>
              <a:chOff x="714348" y="785794"/>
              <a:chExt cx="1356905" cy="857256"/>
            </a:xfrm>
            <a:solidFill>
              <a:schemeClr val="accent1"/>
            </a:solidFill>
          </p:grpSpPr>
          <p:sp>
            <p:nvSpPr>
              <p:cNvPr id="60" name="圆角矩形 59"/>
              <p:cNvSpPr/>
              <p:nvPr/>
            </p:nvSpPr>
            <p:spPr bwMode="auto">
              <a:xfrm>
                <a:off x="714348" y="785794"/>
                <a:ext cx="1356905" cy="857256"/>
              </a:xfrm>
              <a:prstGeom prst="roundRect">
                <a:avLst/>
              </a:prstGeom>
              <a:solidFill>
                <a:srgbClr val="C0000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0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63" name="TextBox 7"/>
              <p:cNvSpPr txBox="1">
                <a:spLocks noChangeArrowheads="1"/>
              </p:cNvSpPr>
              <p:nvPr/>
            </p:nvSpPr>
            <p:spPr bwMode="auto">
              <a:xfrm>
                <a:off x="776272" y="927030"/>
                <a:ext cx="1233058" cy="5966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zh-CN" altLang="en-US" b="1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关建孔</a:t>
                </a:r>
                <a:endParaRPr lang="en-US" altLang="zh-CN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algn="ctr">
                  <a:defRPr/>
                </a:pPr>
                <a:r>
                  <a:rPr lang="zh-CN" altLang="en-US" b="1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布置</a:t>
                </a:r>
                <a:endParaRPr lang="zh-CN" altLang="en-US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64" name="组合 25"/>
            <p:cNvGrpSpPr>
              <a:grpSpLocks/>
            </p:cNvGrpSpPr>
            <p:nvPr/>
          </p:nvGrpSpPr>
          <p:grpSpPr bwMode="auto">
            <a:xfrm>
              <a:off x="6368197" y="5589237"/>
              <a:ext cx="1289050" cy="928687"/>
              <a:chOff x="714348" y="785794"/>
              <a:chExt cx="1356905" cy="857256"/>
            </a:xfrm>
            <a:solidFill>
              <a:schemeClr val="accent1"/>
            </a:solidFill>
          </p:grpSpPr>
          <p:sp>
            <p:nvSpPr>
              <p:cNvPr id="65" name="圆角矩形 64"/>
              <p:cNvSpPr/>
              <p:nvPr/>
            </p:nvSpPr>
            <p:spPr bwMode="auto">
              <a:xfrm>
                <a:off x="714348" y="785794"/>
                <a:ext cx="1356905" cy="857256"/>
              </a:xfrm>
              <a:prstGeom prst="roundRect">
                <a:avLst/>
              </a:prstGeom>
              <a:solidFill>
                <a:srgbClr val="C0000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0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66" name="TextBox 7"/>
              <p:cNvSpPr txBox="1">
                <a:spLocks noChangeArrowheads="1"/>
              </p:cNvSpPr>
              <p:nvPr/>
            </p:nvSpPr>
            <p:spPr bwMode="auto">
              <a:xfrm>
                <a:off x="776272" y="927030"/>
                <a:ext cx="1233058" cy="5966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zh-CN" altLang="en-US" b="1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选用先进注浆工艺</a:t>
                </a:r>
                <a:endParaRPr lang="zh-CN" altLang="en-US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68" name="组合 25"/>
            <p:cNvGrpSpPr>
              <a:grpSpLocks/>
            </p:cNvGrpSpPr>
            <p:nvPr/>
          </p:nvGrpSpPr>
          <p:grpSpPr bwMode="auto">
            <a:xfrm>
              <a:off x="7714612" y="4437112"/>
              <a:ext cx="1289050" cy="928687"/>
              <a:chOff x="714348" y="785794"/>
              <a:chExt cx="1356905" cy="857256"/>
            </a:xfrm>
            <a:solidFill>
              <a:schemeClr val="accent1"/>
            </a:solidFill>
          </p:grpSpPr>
          <p:sp>
            <p:nvSpPr>
              <p:cNvPr id="69" name="圆角矩形 68"/>
              <p:cNvSpPr/>
              <p:nvPr/>
            </p:nvSpPr>
            <p:spPr bwMode="auto">
              <a:xfrm>
                <a:off x="714348" y="785794"/>
                <a:ext cx="1356905" cy="857256"/>
              </a:xfrm>
              <a:prstGeom prst="roundRect">
                <a:avLst/>
              </a:prstGeom>
              <a:solidFill>
                <a:srgbClr val="C0000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0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72" name="TextBox 7"/>
              <p:cNvSpPr txBox="1">
                <a:spLocks noChangeArrowheads="1"/>
              </p:cNvSpPr>
              <p:nvPr/>
            </p:nvSpPr>
            <p:spPr bwMode="auto">
              <a:xfrm>
                <a:off x="776272" y="1049054"/>
                <a:ext cx="1233058" cy="3409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zh-CN" altLang="en-US" b="1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注浆施工</a:t>
                </a:r>
                <a:endParaRPr lang="zh-CN" altLang="en-US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73" name="组合 25"/>
            <p:cNvGrpSpPr>
              <a:grpSpLocks/>
            </p:cNvGrpSpPr>
            <p:nvPr/>
          </p:nvGrpSpPr>
          <p:grpSpPr bwMode="auto">
            <a:xfrm>
              <a:off x="7622087" y="3004369"/>
              <a:ext cx="1525579" cy="928687"/>
              <a:chOff x="714348" y="785794"/>
              <a:chExt cx="1356905" cy="857256"/>
            </a:xfrm>
            <a:solidFill>
              <a:schemeClr val="accent1"/>
            </a:solidFill>
          </p:grpSpPr>
          <p:sp>
            <p:nvSpPr>
              <p:cNvPr id="74" name="圆角矩形 73"/>
              <p:cNvSpPr/>
              <p:nvPr/>
            </p:nvSpPr>
            <p:spPr bwMode="auto">
              <a:xfrm>
                <a:off x="714348" y="785794"/>
                <a:ext cx="1356905" cy="857256"/>
              </a:xfrm>
              <a:prstGeom prst="roundRect">
                <a:avLst/>
              </a:prstGeom>
              <a:solidFill>
                <a:schemeClr val="bg2">
                  <a:lumMod val="50000"/>
                </a:schemeClr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0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75" name="TextBox 7"/>
              <p:cNvSpPr txBox="1">
                <a:spLocks noChangeArrowheads="1"/>
              </p:cNvSpPr>
              <p:nvPr/>
            </p:nvSpPr>
            <p:spPr bwMode="auto">
              <a:xfrm>
                <a:off x="790324" y="917698"/>
                <a:ext cx="1233058" cy="5966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zh-CN" altLang="en-US" b="1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计算机技术</a:t>
                </a:r>
                <a:endParaRPr lang="en-US" altLang="zh-CN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algn="ctr">
                  <a:defRPr/>
                </a:pPr>
                <a:r>
                  <a:rPr lang="zh-CN" altLang="en-US" b="1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控制与管理</a:t>
                </a:r>
                <a:endParaRPr lang="zh-CN" altLang="en-US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76" name="组合 25"/>
            <p:cNvGrpSpPr>
              <a:grpSpLocks/>
            </p:cNvGrpSpPr>
            <p:nvPr/>
          </p:nvGrpSpPr>
          <p:grpSpPr bwMode="auto">
            <a:xfrm>
              <a:off x="7707507" y="1772816"/>
              <a:ext cx="1289050" cy="928687"/>
              <a:chOff x="714348" y="785794"/>
              <a:chExt cx="1356905" cy="857256"/>
            </a:xfrm>
            <a:solidFill>
              <a:schemeClr val="accent1"/>
            </a:solidFill>
          </p:grpSpPr>
          <p:sp>
            <p:nvSpPr>
              <p:cNvPr id="77" name="圆角矩形 76"/>
              <p:cNvSpPr/>
              <p:nvPr/>
            </p:nvSpPr>
            <p:spPr bwMode="auto">
              <a:xfrm>
                <a:off x="714348" y="785794"/>
                <a:ext cx="1356905" cy="857256"/>
              </a:xfrm>
              <a:prstGeom prst="roundRect">
                <a:avLst/>
              </a:prstGeom>
              <a:solidFill>
                <a:schemeClr val="bg2">
                  <a:lumMod val="50000"/>
                </a:schemeClr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0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78" name="TextBox 7"/>
              <p:cNvSpPr txBox="1">
                <a:spLocks noChangeArrowheads="1"/>
              </p:cNvSpPr>
              <p:nvPr/>
            </p:nvSpPr>
            <p:spPr bwMode="auto">
              <a:xfrm>
                <a:off x="778737" y="971831"/>
                <a:ext cx="1233058" cy="5966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zh-CN" altLang="en-US" b="1" dirty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注浆</a:t>
                </a:r>
                <a:r>
                  <a:rPr lang="zh-CN" altLang="en-US" b="1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参数</a:t>
                </a:r>
                <a:endParaRPr lang="en-US" altLang="zh-CN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algn="ctr">
                  <a:defRPr/>
                </a:pPr>
                <a:r>
                  <a:rPr lang="zh-CN" altLang="en-US" b="1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调整</a:t>
                </a:r>
                <a:endParaRPr lang="zh-CN" altLang="en-US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79" name="组合 25"/>
            <p:cNvGrpSpPr>
              <a:grpSpLocks/>
            </p:cNvGrpSpPr>
            <p:nvPr/>
          </p:nvGrpSpPr>
          <p:grpSpPr bwMode="auto">
            <a:xfrm>
              <a:off x="5972601" y="863850"/>
              <a:ext cx="1289050" cy="928687"/>
              <a:chOff x="714348" y="785794"/>
              <a:chExt cx="1356905" cy="857256"/>
            </a:xfrm>
            <a:solidFill>
              <a:schemeClr val="accent1"/>
            </a:solidFill>
          </p:grpSpPr>
          <p:sp>
            <p:nvSpPr>
              <p:cNvPr id="80" name="圆角矩形 79"/>
              <p:cNvSpPr/>
              <p:nvPr/>
            </p:nvSpPr>
            <p:spPr bwMode="auto">
              <a:xfrm>
                <a:off x="714348" y="785794"/>
                <a:ext cx="1356905" cy="857256"/>
              </a:xfrm>
              <a:prstGeom prst="roundRect">
                <a:avLst/>
              </a:prstGeom>
              <a:solidFill>
                <a:schemeClr val="bg2">
                  <a:lumMod val="50000"/>
                </a:schemeClr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 anchorCtr="1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0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81" name="TextBox 7"/>
              <p:cNvSpPr txBox="1">
                <a:spLocks noChangeArrowheads="1"/>
              </p:cNvSpPr>
              <p:nvPr/>
            </p:nvSpPr>
            <p:spPr bwMode="auto">
              <a:xfrm>
                <a:off x="778737" y="948622"/>
                <a:ext cx="1233058" cy="5966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zh-CN" altLang="en-US" b="1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后期支护</a:t>
                </a:r>
                <a:endParaRPr lang="en-US" altLang="zh-CN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algn="ctr">
                  <a:defRPr/>
                </a:pPr>
                <a:r>
                  <a:rPr lang="zh-CN" altLang="en-US" b="1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与加固</a:t>
                </a:r>
                <a:endParaRPr lang="zh-CN" altLang="en-US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cxnSp>
          <p:nvCxnSpPr>
            <p:cNvPr id="99" name="AutoShape 26"/>
            <p:cNvCxnSpPr>
              <a:cxnSpLocks noChangeShapeType="1"/>
              <a:endCxn id="41" idx="0"/>
            </p:cNvCxnSpPr>
            <p:nvPr/>
          </p:nvCxnSpPr>
          <p:spPr bwMode="auto">
            <a:xfrm rot="10800000" flipV="1">
              <a:off x="726841" y="1341016"/>
              <a:ext cx="1115950" cy="431800"/>
            </a:xfrm>
            <a:prstGeom prst="curvedConnector2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" name="AutoShape 49"/>
            <p:cNvCxnSpPr>
              <a:cxnSpLocks noChangeShapeType="1"/>
            </p:cNvCxnSpPr>
            <p:nvPr/>
          </p:nvCxnSpPr>
          <p:spPr bwMode="auto">
            <a:xfrm>
              <a:off x="698362" y="2708920"/>
              <a:ext cx="11113" cy="316635"/>
            </a:xfrm>
            <a:prstGeom prst="straightConnector1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4" name="AutoShape 49"/>
            <p:cNvCxnSpPr>
              <a:cxnSpLocks noChangeShapeType="1"/>
            </p:cNvCxnSpPr>
            <p:nvPr/>
          </p:nvCxnSpPr>
          <p:spPr bwMode="auto">
            <a:xfrm>
              <a:off x="687250" y="3933056"/>
              <a:ext cx="11112" cy="547688"/>
            </a:xfrm>
            <a:prstGeom prst="straightConnector1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" name="AutoShape 34"/>
            <p:cNvCxnSpPr>
              <a:cxnSpLocks noChangeShapeType="1"/>
              <a:stCxn id="51" idx="2"/>
              <a:endCxn id="55" idx="1"/>
            </p:cNvCxnSpPr>
            <p:nvPr/>
          </p:nvCxnSpPr>
          <p:spPr bwMode="auto">
            <a:xfrm rot="16200000" flipH="1">
              <a:off x="804530" y="5317933"/>
              <a:ext cx="663677" cy="853786"/>
            </a:xfrm>
            <a:prstGeom prst="curvedConnector2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" name="AutoShape 37"/>
            <p:cNvCxnSpPr>
              <a:cxnSpLocks noChangeShapeType="1"/>
            </p:cNvCxnSpPr>
            <p:nvPr/>
          </p:nvCxnSpPr>
          <p:spPr bwMode="auto">
            <a:xfrm>
              <a:off x="2766689" y="6076665"/>
              <a:ext cx="312830" cy="6350"/>
            </a:xfrm>
            <a:prstGeom prst="straightConnector1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4" name="AutoShape 37"/>
            <p:cNvCxnSpPr>
              <a:cxnSpLocks noChangeShapeType="1"/>
            </p:cNvCxnSpPr>
            <p:nvPr/>
          </p:nvCxnSpPr>
          <p:spPr bwMode="auto">
            <a:xfrm>
              <a:off x="4337004" y="6096024"/>
              <a:ext cx="415925" cy="6350"/>
            </a:xfrm>
            <a:prstGeom prst="straightConnector1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5" name="AutoShape 37"/>
            <p:cNvCxnSpPr>
              <a:cxnSpLocks noChangeShapeType="1"/>
            </p:cNvCxnSpPr>
            <p:nvPr/>
          </p:nvCxnSpPr>
          <p:spPr bwMode="auto">
            <a:xfrm>
              <a:off x="6031282" y="6083015"/>
              <a:ext cx="336915" cy="13009"/>
            </a:xfrm>
            <a:prstGeom prst="straightConnector1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7" name="AutoShape 39"/>
            <p:cNvCxnSpPr>
              <a:cxnSpLocks noChangeShapeType="1"/>
              <a:endCxn id="69" idx="2"/>
            </p:cNvCxnSpPr>
            <p:nvPr/>
          </p:nvCxnSpPr>
          <p:spPr bwMode="auto">
            <a:xfrm flipV="1">
              <a:off x="7659319" y="5365799"/>
              <a:ext cx="699818" cy="699605"/>
            </a:xfrm>
            <a:prstGeom prst="curvedConnector2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9" name="AutoShape 44"/>
            <p:cNvCxnSpPr>
              <a:cxnSpLocks noChangeShapeType="1"/>
            </p:cNvCxnSpPr>
            <p:nvPr/>
          </p:nvCxnSpPr>
          <p:spPr bwMode="auto">
            <a:xfrm flipH="1" flipV="1">
              <a:off x="8400675" y="3933056"/>
              <a:ext cx="11793" cy="501182"/>
            </a:xfrm>
            <a:prstGeom prst="straightConnector1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1" name="AutoShape 44"/>
            <p:cNvCxnSpPr>
              <a:cxnSpLocks noChangeShapeType="1"/>
            </p:cNvCxnSpPr>
            <p:nvPr/>
          </p:nvCxnSpPr>
          <p:spPr bwMode="auto">
            <a:xfrm flipH="1" flipV="1">
              <a:off x="8406571" y="2708920"/>
              <a:ext cx="5898" cy="313762"/>
            </a:xfrm>
            <a:prstGeom prst="straightConnector1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5" name="AutoShape 47"/>
            <p:cNvCxnSpPr>
              <a:cxnSpLocks noChangeShapeType="1"/>
              <a:stCxn id="77" idx="0"/>
            </p:cNvCxnSpPr>
            <p:nvPr/>
          </p:nvCxnSpPr>
          <p:spPr bwMode="auto">
            <a:xfrm rot="16200000" flipV="1">
              <a:off x="7500555" y="921339"/>
              <a:ext cx="566373" cy="1136582"/>
            </a:xfrm>
            <a:prstGeom prst="curvedConnector2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7" name="十字箭头 66"/>
          <p:cNvSpPr/>
          <p:nvPr/>
        </p:nvSpPr>
        <p:spPr>
          <a:xfrm>
            <a:off x="2540000" y="1397000"/>
            <a:ext cx="4063999" cy="4063999"/>
          </a:xfrm>
          <a:prstGeom prst="quadArrow">
            <a:avLst>
              <a:gd name="adj1" fmla="val 2000"/>
              <a:gd name="adj2" fmla="val 4000"/>
              <a:gd name="adj3" fmla="val 5000"/>
            </a:avLst>
          </a:prstGeom>
          <a:solidFill>
            <a:schemeClr val="bg1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" name="组合 2"/>
          <p:cNvGrpSpPr/>
          <p:nvPr/>
        </p:nvGrpSpPr>
        <p:grpSpPr>
          <a:xfrm>
            <a:off x="3123116" y="3545721"/>
            <a:ext cx="1742691" cy="1350734"/>
            <a:chOff x="3123116" y="3545721"/>
            <a:chExt cx="1742691" cy="1350734"/>
          </a:xfrm>
        </p:grpSpPr>
        <p:sp>
          <p:nvSpPr>
            <p:cNvPr id="61" name="TextBox 60"/>
            <p:cNvSpPr txBox="1"/>
            <p:nvPr/>
          </p:nvSpPr>
          <p:spPr>
            <a:xfrm>
              <a:off x="3203848" y="3545721"/>
              <a:ext cx="166195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zh-CN" altLang="en-US" sz="4000" b="1" spc="50" dirty="0" smtClean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注浆材料</a:t>
              </a:r>
              <a:endParaRPr lang="zh-CN" altLang="en-US" sz="40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0" name="矩形 69"/>
            <p:cNvSpPr/>
            <p:nvPr/>
          </p:nvSpPr>
          <p:spPr>
            <a:xfrm>
              <a:off x="3123116" y="3573016"/>
              <a:ext cx="1376876" cy="132343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644007" y="3545721"/>
            <a:ext cx="1728193" cy="1350734"/>
            <a:chOff x="4644007" y="3545721"/>
            <a:chExt cx="1728193" cy="1350734"/>
          </a:xfrm>
        </p:grpSpPr>
        <p:sp>
          <p:nvSpPr>
            <p:cNvPr id="62" name="TextBox 61"/>
            <p:cNvSpPr txBox="1"/>
            <p:nvPr/>
          </p:nvSpPr>
          <p:spPr>
            <a:xfrm>
              <a:off x="4710241" y="3545721"/>
              <a:ext cx="166195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zh-CN" altLang="en-US" sz="4000" b="1" spc="50" dirty="0" smtClean="0">
                  <a:ln w="11430"/>
                  <a:solidFill>
                    <a:srgbClr val="C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注浆工艺</a:t>
              </a:r>
              <a:endParaRPr lang="zh-CN" altLang="en-US" sz="4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1" name="矩形 70"/>
            <p:cNvSpPr/>
            <p:nvPr/>
          </p:nvSpPr>
          <p:spPr>
            <a:xfrm>
              <a:off x="4644007" y="3570901"/>
              <a:ext cx="1389763" cy="132555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82" name="TextBox 81"/>
          <p:cNvSpPr txBox="1"/>
          <p:nvPr/>
        </p:nvSpPr>
        <p:spPr>
          <a:xfrm>
            <a:off x="3203848" y="1988840"/>
            <a:ext cx="1661959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000" b="1" spc="50" dirty="0" smtClean="0">
                <a:ln w="11430"/>
                <a:solidFill>
                  <a:srgbClr val="66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前期探测</a:t>
            </a:r>
            <a:endParaRPr lang="zh-CN" altLang="en-US" sz="4000" b="1" spc="50" dirty="0">
              <a:ln w="11430"/>
              <a:solidFill>
                <a:srgbClr val="6699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710241" y="1988840"/>
            <a:ext cx="1661959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000" b="1" spc="50" dirty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信息</a:t>
            </a:r>
            <a:r>
              <a:rPr lang="zh-CN" altLang="en-US" sz="4000" b="1" spc="50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技术</a:t>
            </a:r>
            <a:endParaRPr lang="zh-CN" altLang="en-US" sz="4000" b="1" spc="50" dirty="0">
              <a:ln w="11430"/>
              <a:solidFill>
                <a:schemeClr val="bg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763687" y="111066"/>
            <a:ext cx="6020053" cy="731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计算机反馈技术</a:t>
            </a:r>
            <a:r>
              <a:rPr lang="zh-CN" altLang="en-US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优势</a:t>
            </a:r>
            <a:endParaRPr lang="zh-CN" altLang="en-US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85" name="组合 84"/>
          <p:cNvGrpSpPr/>
          <p:nvPr/>
        </p:nvGrpSpPr>
        <p:grpSpPr>
          <a:xfrm>
            <a:off x="-36512" y="-35062"/>
            <a:ext cx="1512168" cy="1015790"/>
            <a:chOff x="107504" y="-35062"/>
            <a:chExt cx="1512168" cy="1015790"/>
          </a:xfrm>
        </p:grpSpPr>
        <p:pic>
          <p:nvPicPr>
            <p:cNvPr id="86" name="Picture 4" descr="C:\Users\凯凯 ERIC\Desktop\商标1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-35062"/>
              <a:ext cx="1013878" cy="10157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7" name="TextBox 86"/>
            <p:cNvSpPr txBox="1"/>
            <p:nvPr/>
          </p:nvSpPr>
          <p:spPr>
            <a:xfrm>
              <a:off x="977366" y="188640"/>
              <a:ext cx="6423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chemeClr val="accent2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大禹岩土</a:t>
              </a:r>
              <a:endParaRPr lang="zh-CN" altLang="en-US" b="1" dirty="0">
                <a:solidFill>
                  <a:schemeClr val="accent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88" name="TextBox 87"/>
          <p:cNvSpPr txBox="1"/>
          <p:nvPr/>
        </p:nvSpPr>
        <p:spPr>
          <a:xfrm>
            <a:off x="5292080" y="6485274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山东大禹岩土工程有限责任公司</a:t>
            </a:r>
            <a:endParaRPr lang="zh-CN" altLang="en-US" sz="20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34899977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04624E-6 L 0.00434 -0.27445 " pathEditMode="relative" rAng="0" ptsTypes="AA">
                                      <p:cBhvr>
                                        <p:cTn id="6" dur="9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1373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3" grpId="0"/>
      <p:bldP spid="83" grpId="1"/>
      <p:bldP spid="84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noAutofit/>
      </a:bodyPr>
      <a:lstStyle/>
      <a:style>
        <a:lnRef idx="2">
          <a:schemeClr val="lt1">
            <a:hueOff val="0"/>
            <a:satOff val="0"/>
            <a:lumOff val="0"/>
            <a:alphaOff val="0"/>
          </a:schemeClr>
        </a:lnRef>
        <a:fillRef idx="1">
          <a:schemeClr val="accent1">
            <a:hueOff val="0"/>
            <a:satOff val="0"/>
            <a:lumOff val="0"/>
            <a:alphaOff val="0"/>
          </a:schemeClr>
        </a:fillRef>
        <a:effectRef idx="0">
          <a:schemeClr val="accent1">
            <a:hueOff val="0"/>
            <a:satOff val="0"/>
            <a:lumOff val="0"/>
            <a:alphaOff val="0"/>
          </a:schemeClr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5949</TotalTime>
  <Words>1396</Words>
  <Application>Microsoft Office PowerPoint</Application>
  <PresentationFormat>全屏显示(4:3)</PresentationFormat>
  <Paragraphs>355</Paragraphs>
  <Slides>21</Slides>
  <Notes>4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3" baseType="lpstr">
      <vt:lpstr>Office 主题</vt:lpstr>
      <vt:lpstr>AutoCAD Drawing</vt:lpstr>
      <vt:lpstr>山东大禹岩土工程有限责任公司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技术总监职业定位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ERIC</dc:creator>
  <cp:lastModifiedBy>PC</cp:lastModifiedBy>
  <cp:revision>321</cp:revision>
  <dcterms:created xsi:type="dcterms:W3CDTF">2012-09-11T17:17:37Z</dcterms:created>
  <dcterms:modified xsi:type="dcterms:W3CDTF">2013-11-04T08:44:08Z</dcterms:modified>
</cp:coreProperties>
</file>